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84" r:id="rId4"/>
    <p:sldId id="261" r:id="rId5"/>
    <p:sldId id="281" r:id="rId6"/>
    <p:sldId id="282" r:id="rId7"/>
    <p:sldId id="283" r:id="rId8"/>
    <p:sldId id="263" r:id="rId9"/>
    <p:sldId id="265" r:id="rId10"/>
    <p:sldId id="266" r:id="rId11"/>
    <p:sldId id="262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7F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2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7813D-483F-43D0-A962-85B2E7C9C38D}" type="datetimeFigureOut">
              <a:rPr lang="tr-TR" smtClean="0"/>
              <a:t>05.11.2014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27A6-4DF7-4C94-9B06-D57031F4AC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6445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7813D-483F-43D0-A962-85B2E7C9C38D}" type="datetimeFigureOut">
              <a:rPr lang="tr-TR" smtClean="0"/>
              <a:t>05.11.2014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27A6-4DF7-4C94-9B06-D57031F4AC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179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7813D-483F-43D0-A962-85B2E7C9C38D}" type="datetimeFigureOut">
              <a:rPr lang="tr-TR" smtClean="0"/>
              <a:t>05.11.2014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27A6-4DF7-4C94-9B06-D57031F4AC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6160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7813D-483F-43D0-A962-85B2E7C9C38D}" type="datetimeFigureOut">
              <a:rPr lang="tr-TR" smtClean="0"/>
              <a:t>05.11.2014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27A6-4DF7-4C94-9B06-D57031F4AC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693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7813D-483F-43D0-A962-85B2E7C9C38D}" type="datetimeFigureOut">
              <a:rPr lang="tr-TR" smtClean="0"/>
              <a:t>05.11.2014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27A6-4DF7-4C94-9B06-D57031F4AC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230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7813D-483F-43D0-A962-85B2E7C9C38D}" type="datetimeFigureOut">
              <a:rPr lang="tr-TR" smtClean="0"/>
              <a:t>05.11.2014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27A6-4DF7-4C94-9B06-D57031F4AC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72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7813D-483F-43D0-A962-85B2E7C9C38D}" type="datetimeFigureOut">
              <a:rPr lang="tr-TR" smtClean="0"/>
              <a:t>05.11.2014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27A6-4DF7-4C94-9B06-D57031F4AC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9298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7813D-483F-43D0-A962-85B2E7C9C38D}" type="datetimeFigureOut">
              <a:rPr lang="tr-TR" smtClean="0"/>
              <a:t>05.11.2014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27A6-4DF7-4C94-9B06-D57031F4AC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2732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7813D-483F-43D0-A962-85B2E7C9C38D}" type="datetimeFigureOut">
              <a:rPr lang="tr-TR" smtClean="0"/>
              <a:t>05.11.2014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27A6-4DF7-4C94-9B06-D57031F4AC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9435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7813D-483F-43D0-A962-85B2E7C9C38D}" type="datetimeFigureOut">
              <a:rPr lang="tr-TR" smtClean="0"/>
              <a:t>05.11.2014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27A6-4DF7-4C94-9B06-D57031F4AC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1525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7813D-483F-43D0-A962-85B2E7C9C38D}" type="datetimeFigureOut">
              <a:rPr lang="tr-TR" smtClean="0"/>
              <a:t>05.11.2014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27A6-4DF7-4C94-9B06-D57031F4AC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2465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7813D-483F-43D0-A962-85B2E7C9C38D}" type="datetimeFigureOut">
              <a:rPr lang="tr-TR" smtClean="0"/>
              <a:t>05.11.2014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927A6-4DF7-4C94-9B06-D57031F4AC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1156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412" y="2894850"/>
            <a:ext cx="3514725" cy="838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874" y="2952000"/>
            <a:ext cx="523875" cy="7810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761" y="2898000"/>
            <a:ext cx="171450" cy="1714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000" y="3829050"/>
            <a:ext cx="3486150" cy="2762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000" y="3373200"/>
            <a:ext cx="381000" cy="381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4000" y="3142800"/>
            <a:ext cx="323850" cy="2952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600" y="3168000"/>
            <a:ext cx="323850" cy="3048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188" y="2983725"/>
            <a:ext cx="314325" cy="21907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3031350"/>
            <a:ext cx="219075" cy="2095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9200" y="3060000"/>
            <a:ext cx="219075" cy="2095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400" y="2916000"/>
            <a:ext cx="238125" cy="13335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400" y="2923200"/>
            <a:ext cx="247650" cy="1238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789" y="2880000"/>
            <a:ext cx="200025" cy="5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978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8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2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Rectangle 5"/>
          <p:cNvSpPr/>
          <p:nvPr/>
        </p:nvSpPr>
        <p:spPr>
          <a:xfrm>
            <a:off x="2339752" y="6381328"/>
            <a:ext cx="6637427" cy="476672"/>
          </a:xfrm>
          <a:custGeom>
            <a:avLst/>
            <a:gdLst>
              <a:gd name="connsiteX0" fmla="*/ 0 w 6637427"/>
              <a:gd name="connsiteY0" fmla="*/ 0 h 476672"/>
              <a:gd name="connsiteX1" fmla="*/ 6637427 w 6637427"/>
              <a:gd name="connsiteY1" fmla="*/ 0 h 476672"/>
              <a:gd name="connsiteX2" fmla="*/ 6637427 w 6637427"/>
              <a:gd name="connsiteY2" fmla="*/ 476672 h 476672"/>
              <a:gd name="connsiteX3" fmla="*/ 0 w 6637427"/>
              <a:gd name="connsiteY3" fmla="*/ 476672 h 476672"/>
              <a:gd name="connsiteX4" fmla="*/ 0 w 6637427"/>
              <a:gd name="connsiteY4" fmla="*/ 0 h 476672"/>
              <a:gd name="connsiteX0" fmla="*/ 266132 w 6637427"/>
              <a:gd name="connsiteY0" fmla="*/ 0 h 476672"/>
              <a:gd name="connsiteX1" fmla="*/ 6637427 w 6637427"/>
              <a:gd name="connsiteY1" fmla="*/ 0 h 476672"/>
              <a:gd name="connsiteX2" fmla="*/ 6637427 w 6637427"/>
              <a:gd name="connsiteY2" fmla="*/ 476672 h 476672"/>
              <a:gd name="connsiteX3" fmla="*/ 0 w 6637427"/>
              <a:gd name="connsiteY3" fmla="*/ 476672 h 476672"/>
              <a:gd name="connsiteX4" fmla="*/ 266132 w 6637427"/>
              <a:gd name="connsiteY4" fmla="*/ 0 h 47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37427" h="476672">
                <a:moveTo>
                  <a:pt x="266132" y="0"/>
                </a:moveTo>
                <a:lnTo>
                  <a:pt x="6637427" y="0"/>
                </a:lnTo>
                <a:lnTo>
                  <a:pt x="6637427" y="476672"/>
                </a:lnTo>
                <a:lnTo>
                  <a:pt x="0" y="476672"/>
                </a:lnTo>
                <a:lnTo>
                  <a:pt x="266132" y="0"/>
                </a:lnTo>
                <a:close/>
              </a:path>
            </a:pathLst>
          </a:custGeom>
          <a:solidFill>
            <a:srgbClr val="487F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491076"/>
            <a:ext cx="1428750" cy="257175"/>
          </a:xfrm>
          <a:prstGeom prst="rect">
            <a:avLst/>
          </a:prstGeom>
        </p:spPr>
      </p:pic>
      <p:sp>
        <p:nvSpPr>
          <p:cNvPr id="10" name="Rectangle 5"/>
          <p:cNvSpPr/>
          <p:nvPr/>
        </p:nvSpPr>
        <p:spPr>
          <a:xfrm>
            <a:off x="4779640" y="6381328"/>
            <a:ext cx="4364360" cy="476672"/>
          </a:xfrm>
          <a:custGeom>
            <a:avLst/>
            <a:gdLst>
              <a:gd name="connsiteX0" fmla="*/ 0 w 6637427"/>
              <a:gd name="connsiteY0" fmla="*/ 0 h 476672"/>
              <a:gd name="connsiteX1" fmla="*/ 6637427 w 6637427"/>
              <a:gd name="connsiteY1" fmla="*/ 0 h 476672"/>
              <a:gd name="connsiteX2" fmla="*/ 6637427 w 6637427"/>
              <a:gd name="connsiteY2" fmla="*/ 476672 h 476672"/>
              <a:gd name="connsiteX3" fmla="*/ 0 w 6637427"/>
              <a:gd name="connsiteY3" fmla="*/ 476672 h 476672"/>
              <a:gd name="connsiteX4" fmla="*/ 0 w 6637427"/>
              <a:gd name="connsiteY4" fmla="*/ 0 h 476672"/>
              <a:gd name="connsiteX0" fmla="*/ 266132 w 6637427"/>
              <a:gd name="connsiteY0" fmla="*/ 0 h 476672"/>
              <a:gd name="connsiteX1" fmla="*/ 6637427 w 6637427"/>
              <a:gd name="connsiteY1" fmla="*/ 0 h 476672"/>
              <a:gd name="connsiteX2" fmla="*/ 6637427 w 6637427"/>
              <a:gd name="connsiteY2" fmla="*/ 476672 h 476672"/>
              <a:gd name="connsiteX3" fmla="*/ 0 w 6637427"/>
              <a:gd name="connsiteY3" fmla="*/ 476672 h 476672"/>
              <a:gd name="connsiteX4" fmla="*/ 266132 w 6637427"/>
              <a:gd name="connsiteY4" fmla="*/ 0 h 47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37427" h="476672">
                <a:moveTo>
                  <a:pt x="266132" y="0"/>
                </a:moveTo>
                <a:lnTo>
                  <a:pt x="6637427" y="0"/>
                </a:lnTo>
                <a:lnTo>
                  <a:pt x="6637427" y="476672"/>
                </a:lnTo>
                <a:lnTo>
                  <a:pt x="0" y="476672"/>
                </a:lnTo>
                <a:lnTo>
                  <a:pt x="266132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9" name="TextBox 8"/>
          <p:cNvSpPr txBox="1"/>
          <p:nvPr/>
        </p:nvSpPr>
        <p:spPr>
          <a:xfrm>
            <a:off x="4932040" y="6419609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000" dirty="0" smtClean="0">
                <a:solidFill>
                  <a:schemeClr val="bg1"/>
                </a:solidFill>
              </a:rPr>
              <a:t>Esentepe Mah. Kasap </a:t>
            </a:r>
            <a:r>
              <a:rPr lang="tr-TR" sz="1000" dirty="0" err="1" smtClean="0">
                <a:solidFill>
                  <a:schemeClr val="bg1"/>
                </a:solidFill>
              </a:rPr>
              <a:t>Sk</a:t>
            </a:r>
            <a:r>
              <a:rPr lang="tr-TR" sz="1000" dirty="0" smtClean="0">
                <a:solidFill>
                  <a:schemeClr val="bg1"/>
                </a:solidFill>
              </a:rPr>
              <a:t>. </a:t>
            </a:r>
            <a:r>
              <a:rPr lang="tr-TR" sz="1000" dirty="0" err="1" smtClean="0">
                <a:solidFill>
                  <a:schemeClr val="bg1"/>
                </a:solidFill>
              </a:rPr>
              <a:t>Ozden</a:t>
            </a:r>
            <a:r>
              <a:rPr lang="tr-TR" sz="1000" dirty="0" smtClean="0">
                <a:solidFill>
                  <a:schemeClr val="bg1"/>
                </a:solidFill>
              </a:rPr>
              <a:t> Apt. No:15 K:3 D:10 Şişli - İstanbul</a:t>
            </a:r>
          </a:p>
          <a:p>
            <a:pPr algn="r"/>
            <a:r>
              <a:rPr lang="tr-TR" sz="1000" dirty="0" smtClean="0">
                <a:solidFill>
                  <a:schemeClr val="bg1"/>
                </a:solidFill>
              </a:rPr>
              <a:t>Tel: 0212 213 07 07     Faks: 0212 213 37 07     Eposta: info@siztek.com.tr</a:t>
            </a:r>
            <a:endParaRPr lang="tr-TR" sz="10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71800" y="6464369"/>
            <a:ext cx="1829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/>
              <a:t>‘’teknolojinizin güvencesi‘’</a:t>
            </a:r>
            <a:endParaRPr lang="tr-TR" sz="12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-180528" y="692696"/>
            <a:ext cx="864096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5659" y="173831"/>
            <a:ext cx="1851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487F9E"/>
                </a:solidFill>
              </a:rPr>
              <a:t>REFERENCES</a:t>
            </a:r>
            <a:endParaRPr lang="tr-TR" sz="2400" b="1" dirty="0">
              <a:solidFill>
                <a:srgbClr val="487F9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980728"/>
            <a:ext cx="27363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3XCO MİMARLIK</a:t>
            </a:r>
            <a:br>
              <a:rPr lang="tr-TR" sz="1200" dirty="0" smtClean="0"/>
            </a:br>
            <a:r>
              <a:rPr lang="tr-TR" sz="1200" dirty="0" smtClean="0"/>
              <a:t>ACTAVİS İLAÇLARI</a:t>
            </a:r>
            <a:br>
              <a:rPr lang="tr-TR" sz="1200" dirty="0" smtClean="0"/>
            </a:br>
            <a:r>
              <a:rPr lang="tr-TR" sz="1200" dirty="0" smtClean="0"/>
              <a:t>AKBANK T.A.Ş</a:t>
            </a:r>
            <a:br>
              <a:rPr lang="tr-TR" sz="1200" dirty="0" smtClean="0"/>
            </a:br>
            <a:r>
              <a:rPr lang="tr-TR" sz="1200" dirty="0" smtClean="0"/>
              <a:t>ALCOS MAKİNA</a:t>
            </a:r>
            <a:br>
              <a:rPr lang="tr-TR" sz="1200" dirty="0" smtClean="0"/>
            </a:br>
            <a:r>
              <a:rPr lang="tr-TR" sz="1200" dirty="0" smtClean="0"/>
              <a:t>ALTIN İPLİK</a:t>
            </a:r>
            <a:br>
              <a:rPr lang="tr-TR" sz="1200" dirty="0" smtClean="0"/>
            </a:br>
            <a:r>
              <a:rPr lang="tr-TR" sz="1200" dirty="0" smtClean="0"/>
              <a:t>ANADOLU DENİZCİLİK KIZAKLARI</a:t>
            </a:r>
            <a:br>
              <a:rPr lang="tr-TR" sz="1200" dirty="0" smtClean="0"/>
            </a:br>
            <a:r>
              <a:rPr lang="tr-TR" sz="1200" dirty="0" smtClean="0"/>
              <a:t>ATBANK</a:t>
            </a:r>
            <a:br>
              <a:rPr lang="tr-TR" sz="1200" dirty="0" smtClean="0"/>
            </a:br>
            <a:r>
              <a:rPr lang="tr-TR" sz="1200" dirty="0" smtClean="0"/>
              <a:t>AUDIO ELEKTRONİK</a:t>
            </a:r>
            <a:br>
              <a:rPr lang="tr-TR" sz="1200" dirty="0" smtClean="0"/>
            </a:br>
            <a:r>
              <a:rPr lang="tr-TR" sz="1200" dirty="0" smtClean="0"/>
              <a:t>AVIVA SIGORTA</a:t>
            </a:r>
            <a:br>
              <a:rPr lang="tr-TR" sz="1200" dirty="0" smtClean="0"/>
            </a:br>
            <a:r>
              <a:rPr lang="tr-TR" sz="1200" dirty="0" smtClean="0"/>
              <a:t>BAB HUKUK</a:t>
            </a:r>
            <a:br>
              <a:rPr lang="tr-TR" sz="1200" dirty="0" smtClean="0"/>
            </a:br>
            <a:r>
              <a:rPr lang="tr-TR" sz="1200" dirty="0" smtClean="0"/>
              <a:t>BANK POZİTİF KREDİ VE KALK. BANK. A.Ş</a:t>
            </a:r>
            <a:br>
              <a:rPr lang="tr-TR" sz="1200" dirty="0" smtClean="0"/>
            </a:br>
            <a:r>
              <a:rPr lang="tr-TR" sz="1200" dirty="0" smtClean="0"/>
              <a:t>BANKALAR ARASI KART MERKEZİ</a:t>
            </a:r>
            <a:br>
              <a:rPr lang="tr-TR" sz="1200" dirty="0" smtClean="0"/>
            </a:br>
            <a:r>
              <a:rPr lang="tr-TR" sz="1200" dirty="0" smtClean="0"/>
              <a:t>BAŞARAN GROUP</a:t>
            </a:r>
            <a:br>
              <a:rPr lang="tr-TR" sz="1200" dirty="0" smtClean="0"/>
            </a:br>
            <a:r>
              <a:rPr lang="tr-TR" sz="1200" dirty="0" smtClean="0"/>
              <a:t>BAŞER FAKTORING</a:t>
            </a:r>
            <a:br>
              <a:rPr lang="tr-TR" sz="1200" dirty="0" smtClean="0"/>
            </a:br>
            <a:r>
              <a:rPr lang="tr-TR" sz="1200" dirty="0" smtClean="0"/>
              <a:t>BİLYONER İNTERAKTİF</a:t>
            </a:r>
            <a:br>
              <a:rPr lang="tr-TR" sz="1200" dirty="0" smtClean="0"/>
            </a:br>
            <a:r>
              <a:rPr lang="tr-TR" sz="1200" dirty="0" smtClean="0"/>
              <a:t>CENSAR İNŞAAT VE TAHHÜT A.Ş</a:t>
            </a:r>
            <a:br>
              <a:rPr lang="tr-TR" sz="1200" dirty="0" smtClean="0"/>
            </a:br>
            <a:r>
              <a:rPr lang="tr-TR" sz="1200" dirty="0" smtClean="0"/>
              <a:t>COCHLEAR SAĞLIK HİZ. TİC. LTD. ŞTİ.</a:t>
            </a:r>
            <a:br>
              <a:rPr lang="tr-TR" sz="1200" dirty="0" smtClean="0"/>
            </a:br>
            <a:r>
              <a:rPr lang="tr-TR" sz="1200" dirty="0" smtClean="0"/>
              <a:t>ÇIRAĞAN KEMPİNSKİ</a:t>
            </a:r>
            <a:br>
              <a:rPr lang="tr-TR" sz="1200" dirty="0" smtClean="0"/>
            </a:br>
            <a:r>
              <a:rPr lang="tr-TR" sz="1200" dirty="0" smtClean="0"/>
              <a:t>ÇUKUROVA DIŞ TİCARET A.Ş</a:t>
            </a:r>
            <a:br>
              <a:rPr lang="tr-TR" sz="1200" dirty="0" smtClean="0"/>
            </a:br>
            <a:r>
              <a:rPr lang="tr-TR" sz="1200" dirty="0" smtClean="0"/>
              <a:t>ÇUKUROVA HAVACILIK</a:t>
            </a:r>
            <a:br>
              <a:rPr lang="tr-TR" sz="1200" dirty="0" smtClean="0"/>
            </a:br>
            <a:r>
              <a:rPr lang="tr-TR" sz="1200" dirty="0" smtClean="0"/>
              <a:t>ÇUKUROVA HOLDİNG</a:t>
            </a:r>
            <a:br>
              <a:rPr lang="tr-TR" sz="1200" dirty="0" smtClean="0"/>
            </a:br>
            <a:r>
              <a:rPr lang="tr-TR" sz="1200" dirty="0" smtClean="0"/>
              <a:t>DENEYİM PROJE MİMARLIK</a:t>
            </a:r>
            <a:br>
              <a:rPr lang="tr-TR" sz="1200" dirty="0" smtClean="0"/>
            </a:br>
            <a:r>
              <a:rPr lang="tr-TR" sz="1200" dirty="0" smtClean="0"/>
              <a:t>DURAN DOĞAN AMBALAJ</a:t>
            </a:r>
            <a:br>
              <a:rPr lang="tr-TR" sz="1200" dirty="0" smtClean="0"/>
            </a:br>
            <a:r>
              <a:rPr lang="tr-TR" sz="1200" dirty="0" smtClean="0"/>
              <a:t>DÜNYA DENİZCİLİK TİCARET A.Ş</a:t>
            </a:r>
            <a:br>
              <a:rPr lang="tr-TR" sz="1200" dirty="0" smtClean="0"/>
            </a:br>
            <a:r>
              <a:rPr lang="tr-TR" sz="1200" dirty="0" smtClean="0"/>
              <a:t>FİNANSBANK</a:t>
            </a:r>
            <a:br>
              <a:rPr lang="tr-TR" sz="1200" dirty="0" smtClean="0"/>
            </a:br>
            <a:r>
              <a:rPr lang="tr-TR" sz="1200" dirty="0" smtClean="0"/>
              <a:t>FU GAYRİMENKUL </a:t>
            </a:r>
            <a:endParaRPr lang="tr-TR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3203848" y="980728"/>
            <a:ext cx="27363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GENERICA ILACLARI</a:t>
            </a:r>
            <a:br>
              <a:rPr lang="tr-TR" sz="1200" dirty="0" smtClean="0"/>
            </a:br>
            <a:r>
              <a:rPr lang="tr-TR" sz="1200" dirty="0" smtClean="0"/>
              <a:t>GLAXO SMITH KLINE</a:t>
            </a:r>
            <a:br>
              <a:rPr lang="tr-TR" sz="1200" dirty="0" smtClean="0"/>
            </a:br>
            <a:r>
              <a:rPr lang="tr-TR" sz="1200" dirty="0" smtClean="0"/>
              <a:t>HABAŞ</a:t>
            </a:r>
            <a:br>
              <a:rPr lang="tr-TR" sz="1200" dirty="0" smtClean="0"/>
            </a:br>
            <a:r>
              <a:rPr lang="tr-TR" sz="1200" dirty="0" smtClean="0"/>
              <a:t>HAKAN KIRAN MİMARLIK VE PROJE</a:t>
            </a:r>
            <a:br>
              <a:rPr lang="tr-TR" sz="1200" dirty="0" smtClean="0"/>
            </a:br>
            <a:r>
              <a:rPr lang="tr-TR" sz="1200" dirty="0" smtClean="0"/>
              <a:t>HEPSİBURADA.COM</a:t>
            </a:r>
            <a:br>
              <a:rPr lang="tr-TR" sz="1200" dirty="0" smtClean="0"/>
            </a:br>
            <a:r>
              <a:rPr lang="tr-TR" sz="1200" dirty="0" smtClean="0"/>
              <a:t>HOBİM BİLGİ İŞLEM,</a:t>
            </a:r>
            <a:br>
              <a:rPr lang="tr-TR" sz="1200" dirty="0" smtClean="0"/>
            </a:br>
            <a:r>
              <a:rPr lang="tr-TR" sz="1200" dirty="0" smtClean="0"/>
              <a:t>HUZUR HASTAHANELERİ</a:t>
            </a:r>
            <a:br>
              <a:rPr lang="tr-TR" sz="1200" dirty="0" smtClean="0"/>
            </a:br>
            <a:r>
              <a:rPr lang="tr-TR" sz="1200" dirty="0" smtClean="0"/>
              <a:t>IKITELLI ORGANİZE SANAYİ</a:t>
            </a:r>
            <a:br>
              <a:rPr lang="tr-TR" sz="1200" dirty="0" smtClean="0"/>
            </a:br>
            <a:r>
              <a:rPr lang="tr-TR" sz="1200" dirty="0" smtClean="0"/>
              <a:t>IMPERIAL TOBACCO TÜTÜN SANAYİ</a:t>
            </a:r>
            <a:br>
              <a:rPr lang="tr-TR" sz="1200" dirty="0" smtClean="0"/>
            </a:br>
            <a:r>
              <a:rPr lang="tr-TR" sz="1200" dirty="0" smtClean="0"/>
              <a:t>ING EMEKLİLİK</a:t>
            </a:r>
            <a:br>
              <a:rPr lang="tr-TR" sz="1200" dirty="0" smtClean="0"/>
            </a:br>
            <a:r>
              <a:rPr lang="tr-TR" sz="1200" dirty="0" smtClean="0"/>
              <a:t>İNTERSPOR</a:t>
            </a:r>
            <a:br>
              <a:rPr lang="tr-TR" sz="1200" dirty="0" smtClean="0"/>
            </a:br>
            <a:r>
              <a:rPr lang="tr-TR" sz="1200" dirty="0" smtClean="0"/>
              <a:t>KARDEŞLER UÇAN YAĞLAR</a:t>
            </a:r>
            <a:br>
              <a:rPr lang="tr-TR" sz="1200" dirty="0" smtClean="0"/>
            </a:br>
            <a:r>
              <a:rPr lang="tr-TR" sz="1200" dirty="0" smtClean="0"/>
              <a:t>KREDİ KAYITLARI BÜROSU</a:t>
            </a:r>
            <a:br>
              <a:rPr lang="tr-TR" sz="1200" dirty="0" smtClean="0"/>
            </a:br>
            <a:r>
              <a:rPr lang="tr-TR" sz="1200" dirty="0" smtClean="0"/>
              <a:t>LİBERTİ SİGORTA</a:t>
            </a:r>
            <a:br>
              <a:rPr lang="tr-TR" sz="1200" dirty="0" smtClean="0"/>
            </a:br>
            <a:r>
              <a:rPr lang="tr-TR" sz="1200" dirty="0" smtClean="0"/>
              <a:t>LİMANGO</a:t>
            </a:r>
            <a:br>
              <a:rPr lang="tr-TR" sz="1200" dirty="0" smtClean="0"/>
            </a:br>
            <a:r>
              <a:rPr lang="tr-TR" sz="1200" dirty="0" smtClean="0"/>
              <a:t>MEPA LTD</a:t>
            </a:r>
            <a:br>
              <a:rPr lang="tr-TR" sz="1200" dirty="0" smtClean="0"/>
            </a:br>
            <a:r>
              <a:rPr lang="tr-TR" sz="1200" dirty="0" smtClean="0"/>
              <a:t>MERKEZİ KAYIT KURULUŞU</a:t>
            </a:r>
            <a:br>
              <a:rPr lang="tr-TR" sz="1200" dirty="0" smtClean="0"/>
            </a:br>
            <a:r>
              <a:rPr lang="tr-TR" sz="1200" dirty="0" smtClean="0"/>
              <a:t>MNG HAVA YOLLARI</a:t>
            </a:r>
            <a:br>
              <a:rPr lang="tr-TR" sz="1200" dirty="0" smtClean="0"/>
            </a:br>
            <a:r>
              <a:rPr lang="tr-TR" sz="1200" dirty="0" smtClean="0"/>
              <a:t>MNG KARGO</a:t>
            </a:r>
            <a:br>
              <a:rPr lang="tr-TR" sz="1200" dirty="0" smtClean="0"/>
            </a:br>
            <a:r>
              <a:rPr lang="tr-TR" sz="1200" dirty="0" smtClean="0"/>
              <a:t>NPI SAĞLIK</a:t>
            </a:r>
            <a:br>
              <a:rPr lang="tr-TR" sz="1200" dirty="0" smtClean="0"/>
            </a:br>
            <a:r>
              <a:rPr lang="tr-TR" sz="1200" dirty="0" smtClean="0"/>
              <a:t>OGLİ PLATFORM LOJİSTİK</a:t>
            </a:r>
            <a:br>
              <a:rPr lang="tr-TR" sz="1200" dirty="0" smtClean="0"/>
            </a:br>
            <a:r>
              <a:rPr lang="tr-TR" sz="1200" dirty="0" smtClean="0"/>
              <a:t>OTELZ.COM</a:t>
            </a:r>
            <a:br>
              <a:rPr lang="tr-TR" sz="1200" dirty="0" smtClean="0"/>
            </a:br>
            <a:r>
              <a:rPr lang="tr-TR" sz="1200" dirty="0" smtClean="0"/>
              <a:t>ÖZLER PLASTİK</a:t>
            </a:r>
            <a:br>
              <a:rPr lang="tr-TR" sz="1200" dirty="0" smtClean="0"/>
            </a:br>
            <a:r>
              <a:rPr lang="tr-TR" sz="1200" dirty="0" smtClean="0"/>
              <a:t>PİRAMİT DANISMANLIK</a:t>
            </a:r>
            <a:br>
              <a:rPr lang="tr-TR" sz="1200" dirty="0" smtClean="0"/>
            </a:br>
            <a:r>
              <a:rPr lang="tr-TR" sz="1200" dirty="0" smtClean="0"/>
              <a:t>PLAŞ PLASTİK</a:t>
            </a:r>
          </a:p>
          <a:p>
            <a:r>
              <a:rPr lang="tr-TR" sz="1200" dirty="0" smtClean="0"/>
              <a:t>PRESTİJ SİGORTA</a:t>
            </a:r>
            <a:endParaRPr lang="tr-TR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6084168" y="980728"/>
            <a:ext cx="27363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PRONET GÜVENLİK</a:t>
            </a:r>
            <a:br>
              <a:rPr lang="tr-TR" sz="1200" dirty="0" smtClean="0"/>
            </a:br>
            <a:r>
              <a:rPr lang="tr-TR" sz="1200" dirty="0" smtClean="0"/>
              <a:t>REPROCHEM MÜMESSİLLİK TİC. LTD. ŞTİ.</a:t>
            </a:r>
            <a:br>
              <a:rPr lang="tr-TR" sz="1200" dirty="0" smtClean="0"/>
            </a:br>
            <a:r>
              <a:rPr lang="tr-TR" sz="1200" dirty="0" smtClean="0"/>
              <a:t>SGS SÜPERVİSE GÖZETİM</a:t>
            </a:r>
            <a:br>
              <a:rPr lang="tr-TR" sz="1200" dirty="0" smtClean="0"/>
            </a:br>
            <a:r>
              <a:rPr lang="tr-TR" sz="1200" dirty="0" smtClean="0"/>
              <a:t>SHANGRI-LA HOTEL</a:t>
            </a:r>
            <a:br>
              <a:rPr lang="tr-TR" sz="1200" dirty="0" smtClean="0"/>
            </a:br>
            <a:r>
              <a:rPr lang="tr-TR" sz="1200" dirty="0" smtClean="0"/>
              <a:t>SÜZER HHOLDİNG</a:t>
            </a:r>
            <a:br>
              <a:rPr lang="tr-TR" sz="1200" dirty="0" smtClean="0"/>
            </a:br>
            <a:r>
              <a:rPr lang="tr-TR" sz="1200" dirty="0" smtClean="0"/>
              <a:t>SWISSOTEL İSTANBUL</a:t>
            </a:r>
            <a:br>
              <a:rPr lang="tr-TR" sz="1200" dirty="0" smtClean="0"/>
            </a:br>
            <a:r>
              <a:rPr lang="tr-TR" sz="1200" dirty="0" smtClean="0"/>
              <a:t>SYSTEMS CPA MÜŞAVİRLİK</a:t>
            </a:r>
            <a:br>
              <a:rPr lang="tr-TR" sz="1200" dirty="0" smtClean="0"/>
            </a:br>
            <a:r>
              <a:rPr lang="tr-TR" sz="1200" dirty="0" smtClean="0"/>
              <a:t>ŞİŞECAM</a:t>
            </a:r>
            <a:br>
              <a:rPr lang="tr-TR" sz="1200" dirty="0" smtClean="0"/>
            </a:br>
            <a:r>
              <a:rPr lang="tr-TR" sz="1200" dirty="0" smtClean="0"/>
              <a:t>TADIM</a:t>
            </a:r>
            <a:br>
              <a:rPr lang="tr-TR" sz="1200" dirty="0" smtClean="0"/>
            </a:br>
            <a:r>
              <a:rPr lang="tr-TR" sz="1200" dirty="0" smtClean="0"/>
              <a:t>TGS YER HİZMETLERİ</a:t>
            </a:r>
            <a:br>
              <a:rPr lang="tr-TR" sz="1200" dirty="0" smtClean="0"/>
            </a:br>
            <a:r>
              <a:rPr lang="tr-TR" sz="1200" dirty="0" smtClean="0"/>
              <a:t>TOPAZ TELEKOMUNIKASYON</a:t>
            </a:r>
            <a:br>
              <a:rPr lang="tr-TR" sz="1200" dirty="0" smtClean="0"/>
            </a:br>
            <a:r>
              <a:rPr lang="tr-TR" sz="1200" dirty="0" smtClean="0"/>
              <a:t>TOTAL OIL</a:t>
            </a:r>
            <a:br>
              <a:rPr lang="tr-TR" sz="1200" dirty="0" smtClean="0"/>
            </a:br>
            <a:r>
              <a:rPr lang="tr-TR" sz="1200" dirty="0" smtClean="0"/>
              <a:t>TÜRKİYE BANKALAR BİRLİĞİ</a:t>
            </a:r>
            <a:br>
              <a:rPr lang="tr-TR" sz="1200" dirty="0" smtClean="0"/>
            </a:br>
            <a:r>
              <a:rPr lang="tr-TR" sz="1200" dirty="0" smtClean="0"/>
              <a:t>TÜRKİYE SİGORTA GÖZETİM BİRLİĞİ,</a:t>
            </a:r>
            <a:br>
              <a:rPr lang="tr-TR" sz="1200" dirty="0" smtClean="0"/>
            </a:br>
            <a:r>
              <a:rPr lang="tr-TR" sz="1200" dirty="0" smtClean="0"/>
              <a:t>ULS KARGO VE HAVA TAŞIMACILIĞI</a:t>
            </a:r>
            <a:br>
              <a:rPr lang="tr-TR" sz="1200" dirty="0" smtClean="0"/>
            </a:br>
            <a:r>
              <a:rPr lang="tr-TR" sz="1200" dirty="0" smtClean="0"/>
              <a:t>UNIT YATIRIM HOLDİNG</a:t>
            </a:r>
            <a:br>
              <a:rPr lang="tr-TR" sz="1200" dirty="0" smtClean="0"/>
            </a:br>
            <a:r>
              <a:rPr lang="tr-TR" sz="1200" dirty="0" smtClean="0"/>
              <a:t>ÜSKÜDAR ÜNİVERSİTESİ</a:t>
            </a:r>
            <a:br>
              <a:rPr lang="tr-TR" sz="1200" dirty="0" smtClean="0"/>
            </a:br>
            <a:r>
              <a:rPr lang="tr-TR" sz="1200" dirty="0" smtClean="0"/>
              <a:t>VATAN BİLGİSAYAR</a:t>
            </a:r>
            <a:br>
              <a:rPr lang="tr-TR" sz="1200" dirty="0" smtClean="0"/>
            </a:br>
            <a:r>
              <a:rPr lang="tr-TR" sz="1200" dirty="0" smtClean="0"/>
              <a:t>VODAFONE</a:t>
            </a:r>
            <a:br>
              <a:rPr lang="tr-TR" sz="1200" dirty="0" smtClean="0"/>
            </a:br>
            <a:r>
              <a:rPr lang="tr-TR" sz="1200" dirty="0" smtClean="0"/>
              <a:t>WEST DEUTCHE LANDESBANK</a:t>
            </a:r>
            <a:br>
              <a:rPr lang="tr-TR" sz="1200" dirty="0" smtClean="0"/>
            </a:br>
            <a:r>
              <a:rPr lang="tr-TR" sz="1200" dirty="0" smtClean="0"/>
              <a:t>YAKUT SİGORTA</a:t>
            </a:r>
            <a:br>
              <a:rPr lang="tr-TR" sz="1200" dirty="0" smtClean="0"/>
            </a:br>
            <a:r>
              <a:rPr lang="tr-TR" sz="1200" dirty="0" smtClean="0"/>
              <a:t>YAZ A.Ş</a:t>
            </a:r>
            <a:br>
              <a:rPr lang="tr-TR" sz="1200" dirty="0" smtClean="0"/>
            </a:br>
            <a:r>
              <a:rPr lang="tr-TR" sz="1200" dirty="0" smtClean="0"/>
              <a:t>YEMEK SEPETİ</a:t>
            </a:r>
            <a:br>
              <a:rPr lang="tr-TR" sz="1200" dirty="0" smtClean="0"/>
            </a:br>
            <a:r>
              <a:rPr lang="tr-TR" sz="1200" dirty="0" smtClean="0"/>
              <a:t>YENİ ELEKTRİK A.Ş</a:t>
            </a:r>
            <a:br>
              <a:rPr lang="tr-TR" sz="1200" dirty="0" smtClean="0"/>
            </a:br>
            <a:r>
              <a:rPr lang="tr-TR" sz="1200" dirty="0" smtClean="0"/>
              <a:t>ZENITH GEMİCİLİK</a:t>
            </a:r>
            <a:endParaRPr lang="tr-TR" sz="1200" dirty="0"/>
          </a:p>
        </p:txBody>
      </p:sp>
    </p:spTree>
    <p:extLst>
      <p:ext uri="{BB962C8B-B14F-4D97-AF65-F5344CB8AC3E}">
        <p14:creationId xmlns:p14="http://schemas.microsoft.com/office/powerpoint/2010/main" val="31391897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/>
      <p:bldP spid="14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412" y="2894850"/>
            <a:ext cx="3514725" cy="838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874" y="2952000"/>
            <a:ext cx="523875" cy="7810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761" y="2898000"/>
            <a:ext cx="171450" cy="1714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000" y="3829050"/>
            <a:ext cx="3486150" cy="2762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000" y="3373200"/>
            <a:ext cx="381000" cy="381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4000" y="3142800"/>
            <a:ext cx="323850" cy="2952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600" y="3168000"/>
            <a:ext cx="323850" cy="3048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188" y="2983725"/>
            <a:ext cx="314325" cy="21907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3031350"/>
            <a:ext cx="219075" cy="2095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9200" y="3060000"/>
            <a:ext cx="219075" cy="2095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400" y="2916000"/>
            <a:ext cx="238125" cy="13335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400" y="2923200"/>
            <a:ext cx="247650" cy="1238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789" y="2880000"/>
            <a:ext cx="200025" cy="571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586346" y="5229200"/>
            <a:ext cx="1971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olidFill>
                  <a:srgbClr val="487F9E"/>
                </a:solidFill>
              </a:rPr>
              <a:t>THANK YOU</a:t>
            </a:r>
            <a:endParaRPr lang="tr-TR" sz="2800" b="1" dirty="0">
              <a:solidFill>
                <a:srgbClr val="487F9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40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8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2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500" y="0"/>
            <a:ext cx="10287000" cy="68580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-839824" y="2096368"/>
            <a:ext cx="3386138" cy="3386138"/>
          </a:xfrm>
          <a:prstGeom prst="ellipse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6" name="Oval 5"/>
          <p:cNvSpPr/>
          <p:nvPr/>
        </p:nvSpPr>
        <p:spPr>
          <a:xfrm>
            <a:off x="510347" y="2096370"/>
            <a:ext cx="3386138" cy="3386138"/>
          </a:xfrm>
          <a:prstGeom prst="ellipse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7" name="Oval 6"/>
          <p:cNvSpPr/>
          <p:nvPr/>
        </p:nvSpPr>
        <p:spPr>
          <a:xfrm>
            <a:off x="-164740" y="2096368"/>
            <a:ext cx="3386138" cy="3386138"/>
          </a:xfrm>
          <a:prstGeom prst="ellipse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8" name="TextBox 7"/>
          <p:cNvSpPr txBox="1"/>
          <p:nvPr/>
        </p:nvSpPr>
        <p:spPr>
          <a:xfrm>
            <a:off x="713857" y="3604773"/>
            <a:ext cx="16289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err="1" smtClean="0">
                <a:solidFill>
                  <a:schemeClr val="bg1"/>
                </a:solidFill>
                <a:latin typeface="+mj-lt"/>
              </a:rPr>
              <a:t>Why</a:t>
            </a:r>
            <a:r>
              <a:rPr lang="tr-TR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tr-TR" b="1" dirty="0" err="1" smtClean="0">
                <a:solidFill>
                  <a:schemeClr val="bg1"/>
                </a:solidFill>
                <a:latin typeface="+mj-lt"/>
              </a:rPr>
              <a:t>to</a:t>
            </a:r>
            <a:r>
              <a:rPr lang="tr-TR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tr-TR" b="1" dirty="0" err="1" smtClean="0">
                <a:solidFill>
                  <a:schemeClr val="bg1"/>
                </a:solidFill>
                <a:latin typeface="+mj-lt"/>
              </a:rPr>
              <a:t>Choose</a:t>
            </a:r>
            <a:endParaRPr lang="tr-TR" b="1" dirty="0" smtClean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tr-TR" b="1" dirty="0" err="1" smtClean="0">
                <a:solidFill>
                  <a:schemeClr val="bg1"/>
                </a:solidFill>
                <a:latin typeface="+mj-lt"/>
              </a:rPr>
              <a:t>Siztek</a:t>
            </a:r>
            <a:r>
              <a:rPr lang="tr-TR" b="1" dirty="0" smtClean="0">
                <a:solidFill>
                  <a:schemeClr val="bg1"/>
                </a:solidFill>
                <a:latin typeface="+mj-lt"/>
              </a:rPr>
              <a:t>?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120935" y="1679755"/>
            <a:ext cx="1364456" cy="1364456"/>
          </a:xfrm>
          <a:prstGeom prst="ellipse">
            <a:avLst/>
          </a:prstGeom>
          <a:solidFill>
            <a:schemeClr val="tx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21" name="Oval 20"/>
          <p:cNvSpPr/>
          <p:nvPr/>
        </p:nvSpPr>
        <p:spPr>
          <a:xfrm>
            <a:off x="1669640" y="1447243"/>
            <a:ext cx="609914" cy="609914"/>
          </a:xfrm>
          <a:prstGeom prst="ellipse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22" name="Oval 21"/>
          <p:cNvSpPr/>
          <p:nvPr/>
        </p:nvSpPr>
        <p:spPr>
          <a:xfrm>
            <a:off x="154532" y="1884853"/>
            <a:ext cx="218294" cy="218294"/>
          </a:xfrm>
          <a:prstGeom prst="ellipse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23" name="Oval 22"/>
          <p:cNvSpPr/>
          <p:nvPr/>
        </p:nvSpPr>
        <p:spPr>
          <a:xfrm>
            <a:off x="3177835" y="5515999"/>
            <a:ext cx="339578" cy="339578"/>
          </a:xfrm>
          <a:prstGeom prst="ellipse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24" name="Oval 23"/>
          <p:cNvSpPr/>
          <p:nvPr/>
        </p:nvSpPr>
        <p:spPr>
          <a:xfrm>
            <a:off x="2379769" y="5287923"/>
            <a:ext cx="621850" cy="621850"/>
          </a:xfrm>
          <a:prstGeom prst="ellipse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25" name="Oval 24"/>
          <p:cNvSpPr/>
          <p:nvPr/>
        </p:nvSpPr>
        <p:spPr>
          <a:xfrm>
            <a:off x="947792" y="5478052"/>
            <a:ext cx="218294" cy="218294"/>
          </a:xfrm>
          <a:prstGeom prst="ellipse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26" name="Oval 25"/>
          <p:cNvSpPr/>
          <p:nvPr/>
        </p:nvSpPr>
        <p:spPr>
          <a:xfrm>
            <a:off x="3129163" y="5228736"/>
            <a:ext cx="180346" cy="180346"/>
          </a:xfrm>
          <a:prstGeom prst="ellipse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pic>
        <p:nvPicPr>
          <p:cNvPr id="2050" name="Picture 2" descr="H:\PROJELER\bitmeyenler\siztek etic\kurumsal sunum\GraphicRiver - Bundle 4 in 1 Business PowerPoint Templates\GraphicRiver - 2014 Business PowerPoint Template 894137\03_ Icon (png format)\combo-51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238" y="2057157"/>
            <a:ext cx="621850" cy="62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96484" y="116632"/>
            <a:ext cx="4995996" cy="614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 typeface="Arial" charset="0"/>
              <a:buNone/>
              <a:defRPr/>
            </a:pPr>
            <a:endParaRPr lang="tr-TR" sz="1800" dirty="0" smtClean="0">
              <a:solidFill>
                <a:schemeClr val="bg1"/>
              </a:solidFill>
              <a:latin typeface="+mj-lt"/>
            </a:endParaRPr>
          </a:p>
          <a:p>
            <a:pPr eaLnBrk="1" hangingPunct="1">
              <a:defRPr/>
            </a:pPr>
            <a:r>
              <a:rPr lang="en-US" sz="1800" dirty="0">
                <a:solidFill>
                  <a:schemeClr val="bg1"/>
                </a:solidFill>
                <a:latin typeface="+mj-lt"/>
              </a:rPr>
              <a:t>Well trained dynamic technical staff</a:t>
            </a:r>
          </a:p>
          <a:p>
            <a:pPr eaLnBrk="1" hangingPunct="1">
              <a:defRPr/>
            </a:pPr>
            <a:r>
              <a:rPr lang="en-US" sz="1800" dirty="0">
                <a:solidFill>
                  <a:schemeClr val="bg1"/>
                </a:solidFill>
                <a:latin typeface="+mj-lt"/>
              </a:rPr>
              <a:t>Support customers 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aftersale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nationwise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 with our strategic partners</a:t>
            </a:r>
          </a:p>
          <a:p>
            <a:pPr eaLnBrk="1" hangingPunct="1">
              <a:defRPr/>
            </a:pPr>
            <a:r>
              <a:rPr lang="en-US" sz="1800" dirty="0">
                <a:solidFill>
                  <a:schemeClr val="bg1"/>
                </a:solidFill>
                <a:latin typeface="+mj-lt"/>
              </a:rPr>
              <a:t>Providing tailor-made solutions according to customer needs</a:t>
            </a:r>
          </a:p>
          <a:p>
            <a:pPr eaLnBrk="1" hangingPunct="1">
              <a:defRPr/>
            </a:pPr>
            <a:r>
              <a:rPr lang="tr-TR" sz="1800" dirty="0">
                <a:solidFill>
                  <a:schemeClr val="bg1"/>
                </a:solidFill>
                <a:latin typeface="+mj-lt"/>
              </a:rPr>
              <a:t>ITIL </a:t>
            </a:r>
            <a:r>
              <a:rPr lang="tr-TR" sz="1800" dirty="0" err="1">
                <a:solidFill>
                  <a:schemeClr val="bg1"/>
                </a:solidFill>
                <a:latin typeface="+mj-lt"/>
              </a:rPr>
              <a:t>complient</a:t>
            </a:r>
            <a:r>
              <a:rPr lang="tr-TR" sz="1800" dirty="0">
                <a:solidFill>
                  <a:schemeClr val="bg1"/>
                </a:solidFill>
                <a:latin typeface="+mj-lt"/>
              </a:rPr>
              <a:t> </a:t>
            </a:r>
            <a:r>
              <a:rPr lang="tr-TR" sz="1800" dirty="0" err="1">
                <a:solidFill>
                  <a:schemeClr val="bg1"/>
                </a:solidFill>
                <a:latin typeface="+mj-lt"/>
              </a:rPr>
              <a:t>process</a:t>
            </a:r>
            <a:r>
              <a:rPr lang="tr-TR" sz="1800" dirty="0">
                <a:solidFill>
                  <a:schemeClr val="bg1"/>
                </a:solidFill>
                <a:latin typeface="+mj-lt"/>
              </a:rPr>
              <a:t> </a:t>
            </a:r>
            <a:r>
              <a:rPr lang="tr-TR" sz="1800" dirty="0" err="1">
                <a:solidFill>
                  <a:schemeClr val="bg1"/>
                </a:solidFill>
                <a:latin typeface="+mj-lt"/>
              </a:rPr>
              <a:t>and</a:t>
            </a:r>
            <a:r>
              <a:rPr lang="tr-TR" sz="1800" dirty="0">
                <a:solidFill>
                  <a:schemeClr val="bg1"/>
                </a:solidFill>
                <a:latin typeface="+mj-lt"/>
              </a:rPr>
              <a:t> </a:t>
            </a:r>
            <a:r>
              <a:rPr lang="tr-TR" sz="1800" dirty="0" err="1">
                <a:solidFill>
                  <a:schemeClr val="bg1"/>
                </a:solidFill>
                <a:latin typeface="+mj-lt"/>
              </a:rPr>
              <a:t>project</a:t>
            </a:r>
            <a:r>
              <a:rPr lang="tr-TR" sz="1800" dirty="0">
                <a:solidFill>
                  <a:schemeClr val="bg1"/>
                </a:solidFill>
                <a:latin typeface="+mj-lt"/>
              </a:rPr>
              <a:t> </a:t>
            </a:r>
            <a:r>
              <a:rPr lang="tr-TR" sz="1800" dirty="0" err="1">
                <a:solidFill>
                  <a:schemeClr val="bg1"/>
                </a:solidFill>
                <a:latin typeface="+mj-lt"/>
              </a:rPr>
              <a:t>management</a:t>
            </a:r>
            <a:r>
              <a:rPr lang="tr-TR" sz="1800" dirty="0">
                <a:solidFill>
                  <a:schemeClr val="bg1"/>
                </a:solidFill>
                <a:latin typeface="+mj-lt"/>
              </a:rPr>
              <a:t> </a:t>
            </a:r>
            <a:r>
              <a:rPr lang="tr-TR" sz="1800" dirty="0" err="1">
                <a:solidFill>
                  <a:schemeClr val="bg1"/>
                </a:solidFill>
                <a:latin typeface="+mj-lt"/>
              </a:rPr>
              <a:t>capabilities</a:t>
            </a:r>
            <a:endParaRPr lang="tr-TR" sz="1800" dirty="0">
              <a:solidFill>
                <a:schemeClr val="bg1"/>
              </a:solidFill>
              <a:latin typeface="+mj-lt"/>
            </a:endParaRPr>
          </a:p>
          <a:p>
            <a:pPr eaLnBrk="1" hangingPunct="1">
              <a:defRPr/>
            </a:pPr>
            <a:r>
              <a:rPr lang="en-US" sz="1800" dirty="0">
                <a:solidFill>
                  <a:schemeClr val="bg1"/>
                </a:solidFill>
                <a:latin typeface="+mj-lt"/>
              </a:rPr>
              <a:t>15 years IT industry experience and knowledge</a:t>
            </a:r>
          </a:p>
          <a:p>
            <a:pPr eaLnBrk="1" hangingPunct="1">
              <a:defRPr/>
            </a:pPr>
            <a:r>
              <a:rPr lang="tr-TR" sz="1800" dirty="0" err="1">
                <a:solidFill>
                  <a:schemeClr val="bg1"/>
                </a:solidFill>
                <a:latin typeface="+mj-lt"/>
              </a:rPr>
              <a:t>Strong</a:t>
            </a:r>
            <a:r>
              <a:rPr lang="tr-TR" sz="1800" dirty="0">
                <a:solidFill>
                  <a:schemeClr val="bg1"/>
                </a:solidFill>
                <a:latin typeface="+mj-lt"/>
              </a:rPr>
              <a:t> </a:t>
            </a:r>
            <a:r>
              <a:rPr lang="tr-TR" sz="1800" dirty="0" err="1">
                <a:solidFill>
                  <a:schemeClr val="bg1"/>
                </a:solidFill>
                <a:latin typeface="+mj-lt"/>
              </a:rPr>
              <a:t>references</a:t>
            </a:r>
            <a:r>
              <a:rPr lang="tr-TR" sz="1800" dirty="0">
                <a:solidFill>
                  <a:schemeClr val="bg1"/>
                </a:solidFill>
                <a:latin typeface="+mj-lt"/>
              </a:rPr>
              <a:t> </a:t>
            </a:r>
            <a:r>
              <a:rPr lang="tr-TR" sz="1800" dirty="0" err="1">
                <a:solidFill>
                  <a:schemeClr val="bg1"/>
                </a:solidFill>
                <a:latin typeface="+mj-lt"/>
              </a:rPr>
              <a:t>and</a:t>
            </a:r>
            <a:r>
              <a:rPr lang="tr-TR" sz="1800" dirty="0">
                <a:solidFill>
                  <a:schemeClr val="bg1"/>
                </a:solidFill>
                <a:latin typeface="+mj-lt"/>
              </a:rPr>
              <a:t> </a:t>
            </a:r>
            <a:r>
              <a:rPr lang="tr-TR" sz="1800" dirty="0" err="1">
                <a:solidFill>
                  <a:schemeClr val="bg1"/>
                </a:solidFill>
                <a:latin typeface="+mj-lt"/>
              </a:rPr>
              <a:t>projects</a:t>
            </a:r>
            <a:endParaRPr lang="tr-TR" sz="1800" dirty="0">
              <a:solidFill>
                <a:schemeClr val="bg1"/>
              </a:solidFill>
              <a:latin typeface="+mj-lt"/>
            </a:endParaRPr>
          </a:p>
          <a:p>
            <a:pPr eaLnBrk="1" hangingPunct="1">
              <a:defRPr/>
            </a:pPr>
            <a:r>
              <a:rPr lang="en-US" sz="1800" dirty="0">
                <a:solidFill>
                  <a:schemeClr val="bg1"/>
                </a:solidFill>
                <a:latin typeface="+mj-lt"/>
              </a:rPr>
              <a:t>Understanding of 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multination</a:t>
            </a:r>
            <a:r>
              <a:rPr lang="tr-TR" sz="1800" dirty="0" smtClean="0">
                <a:solidFill>
                  <a:schemeClr val="bg1"/>
                </a:solidFill>
                <a:latin typeface="+mj-lt"/>
              </a:rPr>
              <a:t>a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l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companies and integrating with 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</a:rPr>
              <a:t>thei</a:t>
            </a:r>
            <a:r>
              <a:rPr lang="tr-TR" sz="1800" dirty="0" smtClean="0">
                <a:solidFill>
                  <a:schemeClr val="bg1"/>
                </a:solidFill>
                <a:latin typeface="+mj-lt"/>
              </a:rPr>
              <a:t>r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internal procedures</a:t>
            </a:r>
          </a:p>
          <a:p>
            <a:pPr eaLnBrk="1" hangingPunct="1">
              <a:defRPr/>
            </a:pPr>
            <a:r>
              <a:rPr lang="en-US" sz="1800" dirty="0">
                <a:solidFill>
                  <a:schemeClr val="bg1"/>
                </a:solidFill>
                <a:latin typeface="+mj-lt"/>
              </a:rPr>
              <a:t>Strategic partnership approach and create win-win relationship</a:t>
            </a:r>
          </a:p>
          <a:p>
            <a:pPr eaLnBrk="1" hangingPunct="1">
              <a:defRPr/>
            </a:pPr>
            <a:r>
              <a:rPr lang="en-US" sz="1800" dirty="0">
                <a:solidFill>
                  <a:schemeClr val="bg1"/>
                </a:solidFill>
                <a:latin typeface="+mj-lt"/>
              </a:rPr>
              <a:t>Leadership in IT industry and innovative approach</a:t>
            </a:r>
          </a:p>
          <a:p>
            <a:pPr eaLnBrk="1" hangingPunct="1">
              <a:defRPr/>
            </a:pPr>
            <a:r>
              <a:rPr lang="tr-TR" sz="1800" dirty="0" err="1">
                <a:solidFill>
                  <a:schemeClr val="bg1"/>
                </a:solidFill>
                <a:latin typeface="+mj-lt"/>
              </a:rPr>
              <a:t>Strong</a:t>
            </a:r>
            <a:r>
              <a:rPr lang="tr-TR" sz="1800" dirty="0">
                <a:solidFill>
                  <a:schemeClr val="bg1"/>
                </a:solidFill>
                <a:latin typeface="+mj-lt"/>
              </a:rPr>
              <a:t> </a:t>
            </a:r>
            <a:r>
              <a:rPr lang="tr-TR" sz="1800" dirty="0" err="1">
                <a:solidFill>
                  <a:schemeClr val="bg1"/>
                </a:solidFill>
                <a:latin typeface="+mj-lt"/>
              </a:rPr>
              <a:t>customer</a:t>
            </a:r>
            <a:r>
              <a:rPr lang="tr-TR" sz="1800" dirty="0">
                <a:solidFill>
                  <a:schemeClr val="bg1"/>
                </a:solidFill>
                <a:latin typeface="+mj-lt"/>
              </a:rPr>
              <a:t> </a:t>
            </a:r>
            <a:r>
              <a:rPr lang="tr-TR" sz="1800" dirty="0" err="1" smtClean="0">
                <a:solidFill>
                  <a:schemeClr val="bg1"/>
                </a:solidFill>
                <a:latin typeface="+mj-lt"/>
              </a:rPr>
              <a:t>sattisfaciton</a:t>
            </a:r>
            <a:endParaRPr lang="tr-TR" sz="1800" dirty="0">
              <a:solidFill>
                <a:schemeClr val="bg1"/>
              </a:solidFill>
              <a:latin typeface="+mj-lt"/>
            </a:endParaRPr>
          </a:p>
          <a:p>
            <a:pPr eaLnBrk="1" hangingPunct="1">
              <a:defRPr/>
            </a:pPr>
            <a:r>
              <a:rPr lang="en-US" sz="1800" dirty="0" err="1" smtClean="0">
                <a:solidFill>
                  <a:schemeClr val="bg1"/>
                </a:solidFill>
                <a:latin typeface="+mj-lt"/>
              </a:rPr>
              <a:t>Experi</a:t>
            </a:r>
            <a:r>
              <a:rPr lang="tr-TR" sz="1800" dirty="0" smtClean="0">
                <a:solidFill>
                  <a:schemeClr val="bg1"/>
                </a:solidFill>
                <a:latin typeface="+mj-lt"/>
              </a:rPr>
              <a:t>e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</a:rPr>
              <a:t>nce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in working with International customers strengthen our capability to adapt company’s procedures 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easily</a:t>
            </a:r>
            <a:endParaRPr lang="en-US" sz="1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45021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7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7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2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7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2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7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12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8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7954" y="0"/>
            <a:ext cx="10879908" cy="6857999"/>
          </a:xfrm>
          <a:prstGeom prst="rect">
            <a:avLst/>
          </a:prstGeom>
        </p:spPr>
      </p:pic>
      <p:sp>
        <p:nvSpPr>
          <p:cNvPr id="24" name="Oval 23"/>
          <p:cNvSpPr/>
          <p:nvPr/>
        </p:nvSpPr>
        <p:spPr>
          <a:xfrm flipH="1">
            <a:off x="6578638" y="2137931"/>
            <a:ext cx="3386138" cy="3386138"/>
          </a:xfrm>
          <a:prstGeom prst="ellipse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25" name="Oval 24"/>
          <p:cNvSpPr/>
          <p:nvPr/>
        </p:nvSpPr>
        <p:spPr>
          <a:xfrm flipH="1">
            <a:off x="5228467" y="2137933"/>
            <a:ext cx="3386138" cy="3386138"/>
          </a:xfrm>
          <a:prstGeom prst="ellipse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26" name="Oval 25"/>
          <p:cNvSpPr/>
          <p:nvPr/>
        </p:nvSpPr>
        <p:spPr>
          <a:xfrm flipH="1">
            <a:off x="5903554" y="2137931"/>
            <a:ext cx="3386138" cy="3386138"/>
          </a:xfrm>
          <a:prstGeom prst="ellipse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27" name="Oval 26"/>
          <p:cNvSpPr/>
          <p:nvPr/>
        </p:nvSpPr>
        <p:spPr>
          <a:xfrm flipH="1">
            <a:off x="5639561" y="1721318"/>
            <a:ext cx="1364456" cy="1364456"/>
          </a:xfrm>
          <a:prstGeom prst="ellipse">
            <a:avLst/>
          </a:prstGeom>
          <a:solidFill>
            <a:schemeClr val="tx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28" name="Oval 27"/>
          <p:cNvSpPr/>
          <p:nvPr/>
        </p:nvSpPr>
        <p:spPr>
          <a:xfrm flipH="1">
            <a:off x="6845398" y="1488806"/>
            <a:ext cx="609914" cy="609914"/>
          </a:xfrm>
          <a:prstGeom prst="ellipse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29" name="Oval 28"/>
          <p:cNvSpPr/>
          <p:nvPr/>
        </p:nvSpPr>
        <p:spPr>
          <a:xfrm flipH="1">
            <a:off x="8752126" y="1926416"/>
            <a:ext cx="218294" cy="218294"/>
          </a:xfrm>
          <a:prstGeom prst="ellipse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30" name="Oval 29"/>
          <p:cNvSpPr/>
          <p:nvPr/>
        </p:nvSpPr>
        <p:spPr>
          <a:xfrm flipH="1">
            <a:off x="5607539" y="5557562"/>
            <a:ext cx="339578" cy="339578"/>
          </a:xfrm>
          <a:prstGeom prst="ellipse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31" name="Oval 30"/>
          <p:cNvSpPr/>
          <p:nvPr/>
        </p:nvSpPr>
        <p:spPr>
          <a:xfrm flipH="1">
            <a:off x="6123333" y="5329486"/>
            <a:ext cx="621850" cy="621850"/>
          </a:xfrm>
          <a:prstGeom prst="ellipse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32" name="Oval 31"/>
          <p:cNvSpPr/>
          <p:nvPr/>
        </p:nvSpPr>
        <p:spPr>
          <a:xfrm flipH="1">
            <a:off x="7958866" y="5519615"/>
            <a:ext cx="218294" cy="218294"/>
          </a:xfrm>
          <a:prstGeom prst="ellipse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33" name="Oval 32"/>
          <p:cNvSpPr/>
          <p:nvPr/>
        </p:nvSpPr>
        <p:spPr>
          <a:xfrm flipH="1">
            <a:off x="5815443" y="5270299"/>
            <a:ext cx="180346" cy="180346"/>
          </a:xfrm>
          <a:prstGeom prst="ellipse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34" name="TextBox 33"/>
          <p:cNvSpPr txBox="1"/>
          <p:nvPr/>
        </p:nvSpPr>
        <p:spPr>
          <a:xfrm>
            <a:off x="6755152" y="3646336"/>
            <a:ext cx="1645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err="1" smtClean="0">
                <a:solidFill>
                  <a:schemeClr val="bg1"/>
                </a:solidFill>
                <a:latin typeface="Raleway" panose="020B0003030101060003" pitchFamily="34" charset="0"/>
              </a:rPr>
              <a:t>What</a:t>
            </a:r>
            <a:r>
              <a:rPr lang="tr-TR" b="1" dirty="0" smtClean="0">
                <a:solidFill>
                  <a:schemeClr val="bg1"/>
                </a:solidFill>
                <a:latin typeface="Raleway" panose="020B0003030101060003" pitchFamily="34" charset="0"/>
              </a:rPr>
              <a:t> </a:t>
            </a:r>
            <a:r>
              <a:rPr lang="tr-TR" b="1" dirty="0" err="1" smtClean="0">
                <a:solidFill>
                  <a:schemeClr val="bg1"/>
                </a:solidFill>
                <a:latin typeface="Raleway" panose="020B0003030101060003" pitchFamily="34" charset="0"/>
              </a:rPr>
              <a:t>We</a:t>
            </a:r>
            <a:r>
              <a:rPr lang="tr-TR" b="1" dirty="0" smtClean="0">
                <a:solidFill>
                  <a:schemeClr val="bg1"/>
                </a:solidFill>
                <a:latin typeface="Raleway" panose="020B0003030101060003" pitchFamily="34" charset="0"/>
              </a:rPr>
              <a:t> </a:t>
            </a:r>
            <a:r>
              <a:rPr lang="tr-TR" b="1" dirty="0" err="1" smtClean="0">
                <a:solidFill>
                  <a:schemeClr val="bg1"/>
                </a:solidFill>
                <a:latin typeface="Raleway" panose="020B0003030101060003" pitchFamily="34" charset="0"/>
              </a:rPr>
              <a:t>Offer</a:t>
            </a:r>
            <a:endParaRPr lang="id-ID" b="1" dirty="0">
              <a:solidFill>
                <a:schemeClr val="bg1"/>
              </a:solidFill>
              <a:latin typeface="Raleway" panose="020B0003030101060003" pitchFamily="34" charset="0"/>
            </a:endParaRPr>
          </a:p>
        </p:txBody>
      </p:sp>
      <p:pic>
        <p:nvPicPr>
          <p:cNvPr id="1026" name="Picture 2" descr="H:\PROJELER\bitmeyenler\siztek etic\kurumsal sunum\GraphicRiver - Bundle 4 in 1 Business PowerPoint Templates\GraphicRiver - 2014 Business PowerPoint Template 894137\03_ Icon (png format)\checkmark-51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7401" y="2044816"/>
            <a:ext cx="730715" cy="730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159744" y="2662197"/>
            <a:ext cx="5204344" cy="1630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800" dirty="0" err="1">
                <a:solidFill>
                  <a:schemeClr val="bg1"/>
                </a:solidFill>
                <a:latin typeface="+mj-lt"/>
              </a:rPr>
              <a:t>Procurement</a:t>
            </a:r>
            <a:r>
              <a:rPr lang="tr-TR" altLang="tr-TR" sz="1800" dirty="0">
                <a:solidFill>
                  <a:schemeClr val="bg1"/>
                </a:solidFill>
                <a:latin typeface="+mj-lt"/>
              </a:rPr>
              <a:t> </a:t>
            </a:r>
            <a:r>
              <a:rPr lang="tr-TR" altLang="tr-TR" sz="1800" dirty="0" smtClean="0">
                <a:solidFill>
                  <a:schemeClr val="bg1"/>
                </a:solidFill>
                <a:latin typeface="+mj-lt"/>
              </a:rPr>
              <a:t>Services</a:t>
            </a:r>
            <a:br>
              <a:rPr lang="tr-TR" altLang="tr-TR" sz="1800" dirty="0" smtClean="0">
                <a:solidFill>
                  <a:schemeClr val="bg1"/>
                </a:solidFill>
                <a:latin typeface="+mj-lt"/>
              </a:rPr>
            </a:br>
            <a:endParaRPr lang="tr-TR" altLang="tr-TR" sz="1800" dirty="0">
              <a:solidFill>
                <a:schemeClr val="bg1"/>
              </a:solidFill>
              <a:latin typeface="+mj-lt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tr-TR" sz="1800" dirty="0">
                <a:solidFill>
                  <a:schemeClr val="bg1"/>
                </a:solidFill>
                <a:latin typeface="+mj-lt"/>
              </a:rPr>
              <a:t>Project Management And Consultancy - Compatible with ITIL </a:t>
            </a:r>
            <a:r>
              <a:rPr lang="en-US" altLang="tr-TR" sz="1800" dirty="0" smtClean="0">
                <a:solidFill>
                  <a:schemeClr val="bg1"/>
                </a:solidFill>
                <a:latin typeface="+mj-lt"/>
              </a:rPr>
              <a:t>V2</a:t>
            </a:r>
            <a:r>
              <a:rPr lang="tr-TR" altLang="tr-TR" sz="1800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tr-TR" altLang="tr-TR" sz="1800" dirty="0" smtClean="0">
                <a:solidFill>
                  <a:schemeClr val="bg1"/>
                </a:solidFill>
                <a:latin typeface="+mj-lt"/>
              </a:rPr>
            </a:br>
            <a:endParaRPr lang="en-US" altLang="tr-TR" sz="1800" dirty="0">
              <a:solidFill>
                <a:schemeClr val="bg1"/>
              </a:solidFill>
              <a:latin typeface="+mj-lt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tr-TR" sz="1800" dirty="0">
                <a:solidFill>
                  <a:schemeClr val="bg1"/>
                </a:solidFill>
                <a:latin typeface="+mj-lt"/>
              </a:rPr>
              <a:t>Integration And Installation Services End to </a:t>
            </a:r>
            <a:r>
              <a:rPr lang="en-US" altLang="tr-TR" sz="1800" dirty="0" smtClean="0">
                <a:solidFill>
                  <a:schemeClr val="bg1"/>
                </a:solidFill>
                <a:latin typeface="+mj-lt"/>
              </a:rPr>
              <a:t>End</a:t>
            </a:r>
            <a:r>
              <a:rPr lang="tr-TR" altLang="tr-TR" sz="1800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tr-TR" altLang="tr-TR" sz="1800" dirty="0" smtClean="0">
                <a:solidFill>
                  <a:schemeClr val="bg1"/>
                </a:solidFill>
                <a:latin typeface="+mj-lt"/>
              </a:rPr>
            </a:br>
            <a:endParaRPr lang="en-US" altLang="tr-TR" sz="1800" dirty="0">
              <a:solidFill>
                <a:schemeClr val="bg1"/>
              </a:solidFill>
              <a:latin typeface="+mj-lt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800" dirty="0" err="1">
                <a:solidFill>
                  <a:schemeClr val="bg1"/>
                </a:solidFill>
                <a:latin typeface="+mj-lt"/>
              </a:rPr>
              <a:t>After</a:t>
            </a:r>
            <a:r>
              <a:rPr lang="tr-TR" altLang="tr-TR" sz="1800" dirty="0">
                <a:solidFill>
                  <a:schemeClr val="bg1"/>
                </a:solidFill>
                <a:latin typeface="+mj-lt"/>
              </a:rPr>
              <a:t> </a:t>
            </a:r>
            <a:r>
              <a:rPr lang="tr-TR" altLang="tr-TR" sz="1800" dirty="0" err="1">
                <a:solidFill>
                  <a:schemeClr val="bg1"/>
                </a:solidFill>
                <a:latin typeface="+mj-lt"/>
              </a:rPr>
              <a:t>Sales</a:t>
            </a:r>
            <a:r>
              <a:rPr lang="tr-TR" altLang="tr-TR" sz="1800" dirty="0">
                <a:solidFill>
                  <a:schemeClr val="bg1"/>
                </a:solidFill>
                <a:latin typeface="+mj-lt"/>
              </a:rPr>
              <a:t> Professional </a:t>
            </a:r>
            <a:r>
              <a:rPr lang="tr-TR" altLang="tr-TR" sz="1800" dirty="0" smtClean="0">
                <a:solidFill>
                  <a:schemeClr val="bg1"/>
                </a:solidFill>
                <a:latin typeface="+mj-lt"/>
              </a:rPr>
              <a:t>Services</a:t>
            </a:r>
            <a:endParaRPr lang="tr-TR" altLang="tr-TR" sz="1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2811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11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6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1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6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/>
      <p:bldP spid="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Rectangle 5"/>
          <p:cNvSpPr/>
          <p:nvPr/>
        </p:nvSpPr>
        <p:spPr>
          <a:xfrm>
            <a:off x="2339752" y="6381328"/>
            <a:ext cx="6637427" cy="476672"/>
          </a:xfrm>
          <a:custGeom>
            <a:avLst/>
            <a:gdLst>
              <a:gd name="connsiteX0" fmla="*/ 0 w 6637427"/>
              <a:gd name="connsiteY0" fmla="*/ 0 h 476672"/>
              <a:gd name="connsiteX1" fmla="*/ 6637427 w 6637427"/>
              <a:gd name="connsiteY1" fmla="*/ 0 h 476672"/>
              <a:gd name="connsiteX2" fmla="*/ 6637427 w 6637427"/>
              <a:gd name="connsiteY2" fmla="*/ 476672 h 476672"/>
              <a:gd name="connsiteX3" fmla="*/ 0 w 6637427"/>
              <a:gd name="connsiteY3" fmla="*/ 476672 h 476672"/>
              <a:gd name="connsiteX4" fmla="*/ 0 w 6637427"/>
              <a:gd name="connsiteY4" fmla="*/ 0 h 476672"/>
              <a:gd name="connsiteX0" fmla="*/ 266132 w 6637427"/>
              <a:gd name="connsiteY0" fmla="*/ 0 h 476672"/>
              <a:gd name="connsiteX1" fmla="*/ 6637427 w 6637427"/>
              <a:gd name="connsiteY1" fmla="*/ 0 h 476672"/>
              <a:gd name="connsiteX2" fmla="*/ 6637427 w 6637427"/>
              <a:gd name="connsiteY2" fmla="*/ 476672 h 476672"/>
              <a:gd name="connsiteX3" fmla="*/ 0 w 6637427"/>
              <a:gd name="connsiteY3" fmla="*/ 476672 h 476672"/>
              <a:gd name="connsiteX4" fmla="*/ 266132 w 6637427"/>
              <a:gd name="connsiteY4" fmla="*/ 0 h 47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37427" h="476672">
                <a:moveTo>
                  <a:pt x="266132" y="0"/>
                </a:moveTo>
                <a:lnTo>
                  <a:pt x="6637427" y="0"/>
                </a:lnTo>
                <a:lnTo>
                  <a:pt x="6637427" y="476672"/>
                </a:lnTo>
                <a:lnTo>
                  <a:pt x="0" y="476672"/>
                </a:lnTo>
                <a:lnTo>
                  <a:pt x="266132" y="0"/>
                </a:lnTo>
                <a:close/>
              </a:path>
            </a:pathLst>
          </a:custGeom>
          <a:solidFill>
            <a:srgbClr val="487F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491076"/>
            <a:ext cx="1428750" cy="257175"/>
          </a:xfrm>
          <a:prstGeom prst="rect">
            <a:avLst/>
          </a:prstGeom>
        </p:spPr>
      </p:pic>
      <p:sp>
        <p:nvSpPr>
          <p:cNvPr id="10" name="Rectangle 5"/>
          <p:cNvSpPr/>
          <p:nvPr/>
        </p:nvSpPr>
        <p:spPr>
          <a:xfrm>
            <a:off x="4779640" y="6381328"/>
            <a:ext cx="4364360" cy="476672"/>
          </a:xfrm>
          <a:custGeom>
            <a:avLst/>
            <a:gdLst>
              <a:gd name="connsiteX0" fmla="*/ 0 w 6637427"/>
              <a:gd name="connsiteY0" fmla="*/ 0 h 476672"/>
              <a:gd name="connsiteX1" fmla="*/ 6637427 w 6637427"/>
              <a:gd name="connsiteY1" fmla="*/ 0 h 476672"/>
              <a:gd name="connsiteX2" fmla="*/ 6637427 w 6637427"/>
              <a:gd name="connsiteY2" fmla="*/ 476672 h 476672"/>
              <a:gd name="connsiteX3" fmla="*/ 0 w 6637427"/>
              <a:gd name="connsiteY3" fmla="*/ 476672 h 476672"/>
              <a:gd name="connsiteX4" fmla="*/ 0 w 6637427"/>
              <a:gd name="connsiteY4" fmla="*/ 0 h 476672"/>
              <a:gd name="connsiteX0" fmla="*/ 266132 w 6637427"/>
              <a:gd name="connsiteY0" fmla="*/ 0 h 476672"/>
              <a:gd name="connsiteX1" fmla="*/ 6637427 w 6637427"/>
              <a:gd name="connsiteY1" fmla="*/ 0 h 476672"/>
              <a:gd name="connsiteX2" fmla="*/ 6637427 w 6637427"/>
              <a:gd name="connsiteY2" fmla="*/ 476672 h 476672"/>
              <a:gd name="connsiteX3" fmla="*/ 0 w 6637427"/>
              <a:gd name="connsiteY3" fmla="*/ 476672 h 476672"/>
              <a:gd name="connsiteX4" fmla="*/ 266132 w 6637427"/>
              <a:gd name="connsiteY4" fmla="*/ 0 h 47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37427" h="476672">
                <a:moveTo>
                  <a:pt x="266132" y="0"/>
                </a:moveTo>
                <a:lnTo>
                  <a:pt x="6637427" y="0"/>
                </a:lnTo>
                <a:lnTo>
                  <a:pt x="6637427" y="476672"/>
                </a:lnTo>
                <a:lnTo>
                  <a:pt x="0" y="476672"/>
                </a:lnTo>
                <a:lnTo>
                  <a:pt x="266132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9" name="TextBox 8"/>
          <p:cNvSpPr txBox="1"/>
          <p:nvPr/>
        </p:nvSpPr>
        <p:spPr>
          <a:xfrm>
            <a:off x="4932040" y="6419609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000" dirty="0" smtClean="0">
                <a:solidFill>
                  <a:schemeClr val="bg1"/>
                </a:solidFill>
              </a:rPr>
              <a:t>Esentepe Mah. Kasap </a:t>
            </a:r>
            <a:r>
              <a:rPr lang="tr-TR" sz="1000" dirty="0" err="1" smtClean="0">
                <a:solidFill>
                  <a:schemeClr val="bg1"/>
                </a:solidFill>
              </a:rPr>
              <a:t>Sk</a:t>
            </a:r>
            <a:r>
              <a:rPr lang="tr-TR" sz="1000" dirty="0" smtClean="0">
                <a:solidFill>
                  <a:schemeClr val="bg1"/>
                </a:solidFill>
              </a:rPr>
              <a:t>. </a:t>
            </a:r>
            <a:r>
              <a:rPr lang="tr-TR" sz="1000" dirty="0" err="1" smtClean="0">
                <a:solidFill>
                  <a:schemeClr val="bg1"/>
                </a:solidFill>
              </a:rPr>
              <a:t>Ozden</a:t>
            </a:r>
            <a:r>
              <a:rPr lang="tr-TR" sz="1000" dirty="0" smtClean="0">
                <a:solidFill>
                  <a:schemeClr val="bg1"/>
                </a:solidFill>
              </a:rPr>
              <a:t> Apt. No:15 K:3 D:10 Şişli - İstanbul</a:t>
            </a:r>
          </a:p>
          <a:p>
            <a:pPr algn="r"/>
            <a:r>
              <a:rPr lang="tr-TR" sz="1000" dirty="0" smtClean="0">
                <a:solidFill>
                  <a:schemeClr val="bg1"/>
                </a:solidFill>
              </a:rPr>
              <a:t>Tel: 0212 213 07 07     Faks: 0212 213 37 07     Eposta: info@siztek.com.tr</a:t>
            </a:r>
            <a:endParaRPr lang="tr-TR" sz="10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71800" y="6464369"/>
            <a:ext cx="1829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/>
              <a:t>‘’teknolojinizin güvencesi‘’</a:t>
            </a:r>
            <a:endParaRPr lang="tr-TR" sz="12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-180528" y="692696"/>
            <a:ext cx="864096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5659" y="173831"/>
            <a:ext cx="2353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487F9E"/>
                </a:solidFill>
              </a:rPr>
              <a:t>WHAT WE OFFER</a:t>
            </a:r>
            <a:endParaRPr lang="tr-TR" sz="2400" b="1" dirty="0">
              <a:solidFill>
                <a:srgbClr val="487F9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3988" y="1052736"/>
            <a:ext cx="800644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tr-TR" b="1" dirty="0" err="1" smtClean="0"/>
              <a:t>Procurement</a:t>
            </a:r>
            <a:r>
              <a:rPr lang="tr-TR" b="1" dirty="0" smtClean="0"/>
              <a:t> </a:t>
            </a:r>
            <a:r>
              <a:rPr lang="tr-TR" b="1" dirty="0"/>
              <a:t>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Microsoft, </a:t>
            </a:r>
            <a:r>
              <a:rPr lang="tr-TR" dirty="0" err="1"/>
              <a:t>Vmware</a:t>
            </a:r>
            <a:r>
              <a:rPr lang="tr-TR" dirty="0"/>
              <a:t>, </a:t>
            </a:r>
            <a:r>
              <a:rPr lang="tr-TR" dirty="0" err="1"/>
              <a:t>Symantec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Citrix</a:t>
            </a:r>
            <a:r>
              <a:rPr lang="tr-TR" dirty="0"/>
              <a:t> Enterprise Class </a:t>
            </a:r>
            <a:r>
              <a:rPr lang="tr-TR" dirty="0" err="1"/>
              <a:t>Licencing</a:t>
            </a: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IBM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Dell</a:t>
            </a:r>
            <a:r>
              <a:rPr lang="tr-TR" dirty="0"/>
              <a:t> </a:t>
            </a:r>
            <a:r>
              <a:rPr lang="tr-TR" dirty="0" err="1"/>
              <a:t>branded</a:t>
            </a:r>
            <a:r>
              <a:rPr lang="tr-TR" dirty="0"/>
              <a:t> Server, Storage, </a:t>
            </a:r>
            <a:r>
              <a:rPr lang="tr-TR" dirty="0" err="1"/>
              <a:t>Backup</a:t>
            </a:r>
            <a:r>
              <a:rPr lang="tr-TR" dirty="0"/>
              <a:t>, PC/Notebook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Hardware </a:t>
            </a:r>
            <a:r>
              <a:rPr lang="tr-TR" dirty="0"/>
              <a:t>Delivery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/>
              <a:t>Juniper</a:t>
            </a:r>
            <a:r>
              <a:rPr lang="tr-TR" dirty="0"/>
              <a:t>, </a:t>
            </a:r>
            <a:r>
              <a:rPr lang="tr-TR" dirty="0" err="1"/>
              <a:t>Checkpoint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Cisco Networking </a:t>
            </a:r>
            <a:r>
              <a:rPr lang="tr-TR" dirty="0" err="1"/>
              <a:t>And</a:t>
            </a:r>
            <a:r>
              <a:rPr lang="tr-TR" dirty="0"/>
              <a:t> Security </a:t>
            </a:r>
            <a:r>
              <a:rPr lang="tr-TR" dirty="0" err="1"/>
              <a:t>Products</a:t>
            </a:r>
            <a:r>
              <a:rPr lang="tr-TR" dirty="0"/>
              <a:t> Delivery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/>
              <a:t>Dataceneter</a:t>
            </a:r>
            <a:r>
              <a:rPr lang="tr-TR" dirty="0"/>
              <a:t> </a:t>
            </a:r>
            <a:r>
              <a:rPr lang="tr-TR" dirty="0" err="1" smtClean="0"/>
              <a:t>Co-location</a:t>
            </a:r>
            <a:r>
              <a:rPr lang="tr-TR" dirty="0" smtClean="0"/>
              <a:t> </a:t>
            </a:r>
            <a:r>
              <a:rPr lang="tr-TR" dirty="0"/>
              <a:t>Services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Disaster</a:t>
            </a:r>
            <a:r>
              <a:rPr lang="tr-TR" dirty="0"/>
              <a:t> </a:t>
            </a:r>
            <a:r>
              <a:rPr lang="tr-TR" dirty="0" err="1"/>
              <a:t>Recovery</a:t>
            </a:r>
            <a:r>
              <a:rPr lang="tr-TR" dirty="0"/>
              <a:t> </a:t>
            </a:r>
            <a:r>
              <a:rPr lang="tr-TR" dirty="0" err="1"/>
              <a:t>Purposes</a:t>
            </a:r>
            <a:r>
              <a:rPr lang="tr-TR" dirty="0"/>
              <a:t> (</a:t>
            </a:r>
            <a:r>
              <a:rPr lang="tr-TR" dirty="0" err="1"/>
              <a:t>Major</a:t>
            </a:r>
            <a:r>
              <a:rPr lang="tr-TR" dirty="0"/>
              <a:t> Datacenter Providers)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/>
              <a:t>Supplies</a:t>
            </a:r>
            <a:r>
              <a:rPr lang="tr-TR" dirty="0"/>
              <a:t> </a:t>
            </a:r>
            <a:r>
              <a:rPr lang="tr-TR" dirty="0" err="1"/>
              <a:t>delivery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backup</a:t>
            </a:r>
            <a:r>
              <a:rPr lang="tr-TR" dirty="0"/>
              <a:t>, </a:t>
            </a:r>
            <a:r>
              <a:rPr lang="tr-TR" dirty="0" err="1"/>
              <a:t>networking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datacenter</a:t>
            </a:r>
            <a:r>
              <a:rPr lang="tr-TR" dirty="0"/>
              <a:t> </a:t>
            </a:r>
            <a:r>
              <a:rPr lang="tr-TR" dirty="0" err="1"/>
              <a:t>projects</a:t>
            </a:r>
            <a:r>
              <a:rPr lang="tr-TR" dirty="0"/>
              <a:t> </a:t>
            </a:r>
            <a:r>
              <a:rPr lang="tr-TR" dirty="0" err="1"/>
              <a:t>such</a:t>
            </a:r>
            <a:r>
              <a:rPr lang="tr-TR" dirty="0"/>
              <a:t> as </a:t>
            </a:r>
            <a:r>
              <a:rPr lang="tr-TR" dirty="0" err="1"/>
              <a:t>cables</a:t>
            </a:r>
            <a:r>
              <a:rPr lang="tr-TR" dirty="0"/>
              <a:t>, </a:t>
            </a:r>
            <a:r>
              <a:rPr lang="tr-TR" dirty="0" err="1"/>
              <a:t>cartridges</a:t>
            </a:r>
            <a:r>
              <a:rPr lang="tr-TR" dirty="0"/>
              <a:t>, fire </a:t>
            </a:r>
            <a:r>
              <a:rPr lang="tr-TR" dirty="0" err="1"/>
              <a:t>distinguishers</a:t>
            </a:r>
            <a:r>
              <a:rPr lang="tr-TR" dirty="0"/>
              <a:t>, </a:t>
            </a:r>
            <a:r>
              <a:rPr lang="tr-TR" dirty="0" err="1"/>
              <a:t>ups</a:t>
            </a:r>
            <a:r>
              <a:rPr lang="tr-TR" dirty="0"/>
              <a:t> </a:t>
            </a:r>
            <a:r>
              <a:rPr lang="tr-TR" dirty="0" err="1"/>
              <a:t>devices</a:t>
            </a:r>
            <a:r>
              <a:rPr lang="tr-TR" dirty="0"/>
              <a:t>, </a:t>
            </a:r>
            <a:r>
              <a:rPr lang="tr-TR" dirty="0" err="1"/>
              <a:t>rack</a:t>
            </a:r>
            <a:r>
              <a:rPr lang="tr-TR" dirty="0"/>
              <a:t> </a:t>
            </a:r>
            <a:r>
              <a:rPr lang="tr-TR" dirty="0" err="1"/>
              <a:t>cabinet</a:t>
            </a:r>
            <a:r>
              <a:rPr lang="tr-TR" dirty="0"/>
              <a:t> </a:t>
            </a:r>
            <a:r>
              <a:rPr lang="tr-TR" dirty="0" err="1"/>
              <a:t>parts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etc</a:t>
            </a:r>
            <a:r>
              <a:rPr lang="tr-TR" dirty="0"/>
              <a:t>.</a:t>
            </a:r>
          </a:p>
        </p:txBody>
      </p:sp>
      <p:sp>
        <p:nvSpPr>
          <p:cNvPr id="15" name="Oval 14"/>
          <p:cNvSpPr/>
          <p:nvPr/>
        </p:nvSpPr>
        <p:spPr>
          <a:xfrm rot="16200000">
            <a:off x="7366385" y="894155"/>
            <a:ext cx="1056278" cy="1056278"/>
          </a:xfrm>
          <a:prstGeom prst="ellipse">
            <a:avLst/>
          </a:prstGeom>
          <a:solidFill>
            <a:srgbClr val="487F9E"/>
          </a:solidFill>
          <a:ln w="88900" cap="flat" cmpd="thickThin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>
              <a:solidFill>
                <a:srgbClr val="E3D29D"/>
              </a:solidFill>
            </a:endParaRPr>
          </a:p>
        </p:txBody>
      </p:sp>
      <p:sp>
        <p:nvSpPr>
          <p:cNvPr id="28" name="Freeform 45"/>
          <p:cNvSpPr>
            <a:spLocks noEditPoints="1"/>
          </p:cNvSpPr>
          <p:nvPr/>
        </p:nvSpPr>
        <p:spPr bwMode="auto">
          <a:xfrm>
            <a:off x="7664704" y="1191689"/>
            <a:ext cx="459641" cy="461210"/>
          </a:xfrm>
          <a:custGeom>
            <a:avLst/>
            <a:gdLst>
              <a:gd name="T0" fmla="*/ 0 w 124"/>
              <a:gd name="T1" fmla="*/ 62 h 124"/>
              <a:gd name="T2" fmla="*/ 124 w 124"/>
              <a:gd name="T3" fmla="*/ 62 h 124"/>
              <a:gd name="T4" fmla="*/ 116 w 124"/>
              <a:gd name="T5" fmla="*/ 60 h 124"/>
              <a:gd name="T6" fmla="*/ 87 w 124"/>
              <a:gd name="T7" fmla="*/ 35 h 124"/>
              <a:gd name="T8" fmla="*/ 116 w 124"/>
              <a:gd name="T9" fmla="*/ 60 h 124"/>
              <a:gd name="T10" fmla="*/ 43 w 124"/>
              <a:gd name="T11" fmla="*/ 95 h 124"/>
              <a:gd name="T12" fmla="*/ 60 w 124"/>
              <a:gd name="T13" fmla="*/ 116 h 124"/>
              <a:gd name="T14" fmla="*/ 64 w 124"/>
              <a:gd name="T15" fmla="*/ 8 h 124"/>
              <a:gd name="T16" fmla="*/ 64 w 124"/>
              <a:gd name="T17" fmla="*/ 36 h 124"/>
              <a:gd name="T18" fmla="*/ 64 w 124"/>
              <a:gd name="T19" fmla="*/ 8 h 124"/>
              <a:gd name="T20" fmla="*/ 100 w 124"/>
              <a:gd name="T21" fmla="*/ 23 h 124"/>
              <a:gd name="T22" fmla="*/ 71 w 124"/>
              <a:gd name="T23" fmla="*/ 9 h 124"/>
              <a:gd name="T24" fmla="*/ 60 w 124"/>
              <a:gd name="T25" fmla="*/ 36 h 124"/>
              <a:gd name="T26" fmla="*/ 60 w 124"/>
              <a:gd name="T27" fmla="*/ 8 h 124"/>
              <a:gd name="T28" fmla="*/ 38 w 124"/>
              <a:gd name="T29" fmla="*/ 31 h 124"/>
              <a:gd name="T30" fmla="*/ 53 w 124"/>
              <a:gd name="T31" fmla="*/ 9 h 124"/>
              <a:gd name="T32" fmla="*/ 40 w 124"/>
              <a:gd name="T33" fmla="*/ 36 h 124"/>
              <a:gd name="T34" fmla="*/ 60 w 124"/>
              <a:gd name="T35" fmla="*/ 60 h 124"/>
              <a:gd name="T36" fmla="*/ 40 w 124"/>
              <a:gd name="T37" fmla="*/ 36 h 124"/>
              <a:gd name="T38" fmla="*/ 60 w 124"/>
              <a:gd name="T39" fmla="*/ 88 h 124"/>
              <a:gd name="T40" fmla="*/ 36 w 124"/>
              <a:gd name="T41" fmla="*/ 64 h 124"/>
              <a:gd name="T42" fmla="*/ 53 w 124"/>
              <a:gd name="T43" fmla="*/ 115 h 124"/>
              <a:gd name="T44" fmla="*/ 40 w 124"/>
              <a:gd name="T45" fmla="*/ 96 h 124"/>
              <a:gd name="T46" fmla="*/ 64 w 124"/>
              <a:gd name="T47" fmla="*/ 116 h 124"/>
              <a:gd name="T48" fmla="*/ 81 w 124"/>
              <a:gd name="T49" fmla="*/ 95 h 124"/>
              <a:gd name="T50" fmla="*/ 64 w 124"/>
              <a:gd name="T51" fmla="*/ 116 h 124"/>
              <a:gd name="T52" fmla="*/ 97 w 124"/>
              <a:gd name="T53" fmla="*/ 103 h 124"/>
              <a:gd name="T54" fmla="*/ 84 w 124"/>
              <a:gd name="T55" fmla="*/ 96 h 124"/>
              <a:gd name="T56" fmla="*/ 64 w 124"/>
              <a:gd name="T57" fmla="*/ 88 h 124"/>
              <a:gd name="T58" fmla="*/ 88 w 124"/>
              <a:gd name="T59" fmla="*/ 64 h 124"/>
              <a:gd name="T60" fmla="*/ 64 w 124"/>
              <a:gd name="T61" fmla="*/ 60 h 124"/>
              <a:gd name="T62" fmla="*/ 84 w 124"/>
              <a:gd name="T63" fmla="*/ 36 h 124"/>
              <a:gd name="T64" fmla="*/ 64 w 124"/>
              <a:gd name="T65" fmla="*/ 60 h 124"/>
              <a:gd name="T66" fmla="*/ 37 w 124"/>
              <a:gd name="T67" fmla="*/ 35 h 124"/>
              <a:gd name="T68" fmla="*/ 8 w 124"/>
              <a:gd name="T69" fmla="*/ 60 h 124"/>
              <a:gd name="T70" fmla="*/ 8 w 124"/>
              <a:gd name="T71" fmla="*/ 64 h 124"/>
              <a:gd name="T72" fmla="*/ 38 w 124"/>
              <a:gd name="T73" fmla="*/ 93 h 124"/>
              <a:gd name="T74" fmla="*/ 8 w 124"/>
              <a:gd name="T75" fmla="*/ 64 h 124"/>
              <a:gd name="T76" fmla="*/ 86 w 124"/>
              <a:gd name="T77" fmla="*/ 93 h 124"/>
              <a:gd name="T78" fmla="*/ 116 w 124"/>
              <a:gd name="T79" fmla="*/ 6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4" h="124">
                <a:moveTo>
                  <a:pt x="62" y="0"/>
                </a:moveTo>
                <a:cubicBezTo>
                  <a:pt x="28" y="0"/>
                  <a:pt x="0" y="28"/>
                  <a:pt x="0" y="62"/>
                </a:cubicBezTo>
                <a:cubicBezTo>
                  <a:pt x="0" y="96"/>
                  <a:pt x="28" y="124"/>
                  <a:pt x="62" y="124"/>
                </a:cubicBezTo>
                <a:cubicBezTo>
                  <a:pt x="96" y="124"/>
                  <a:pt x="124" y="96"/>
                  <a:pt x="124" y="62"/>
                </a:cubicBezTo>
                <a:cubicBezTo>
                  <a:pt x="124" y="28"/>
                  <a:pt x="96" y="0"/>
                  <a:pt x="62" y="0"/>
                </a:cubicBezTo>
                <a:close/>
                <a:moveTo>
                  <a:pt x="116" y="60"/>
                </a:moveTo>
                <a:cubicBezTo>
                  <a:pt x="92" y="60"/>
                  <a:pt x="92" y="60"/>
                  <a:pt x="92" y="60"/>
                </a:cubicBezTo>
                <a:cubicBezTo>
                  <a:pt x="92" y="51"/>
                  <a:pt x="90" y="43"/>
                  <a:pt x="87" y="35"/>
                </a:cubicBezTo>
                <a:cubicBezTo>
                  <a:pt x="93" y="33"/>
                  <a:pt x="98" y="30"/>
                  <a:pt x="102" y="26"/>
                </a:cubicBezTo>
                <a:cubicBezTo>
                  <a:pt x="110" y="35"/>
                  <a:pt x="115" y="47"/>
                  <a:pt x="116" y="60"/>
                </a:cubicBezTo>
                <a:close/>
                <a:moveTo>
                  <a:pt x="60" y="116"/>
                </a:moveTo>
                <a:cubicBezTo>
                  <a:pt x="53" y="110"/>
                  <a:pt x="48" y="103"/>
                  <a:pt x="43" y="95"/>
                </a:cubicBezTo>
                <a:cubicBezTo>
                  <a:pt x="49" y="93"/>
                  <a:pt x="54" y="92"/>
                  <a:pt x="60" y="92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60" y="116"/>
                  <a:pt x="60" y="116"/>
                  <a:pt x="60" y="116"/>
                </a:cubicBezTo>
                <a:close/>
                <a:moveTo>
                  <a:pt x="64" y="8"/>
                </a:moveTo>
                <a:cubicBezTo>
                  <a:pt x="72" y="14"/>
                  <a:pt x="78" y="23"/>
                  <a:pt x="82" y="33"/>
                </a:cubicBezTo>
                <a:cubicBezTo>
                  <a:pt x="76" y="35"/>
                  <a:pt x="70" y="36"/>
                  <a:pt x="64" y="36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8"/>
                  <a:pt x="64" y="8"/>
                  <a:pt x="64" y="8"/>
                </a:cubicBezTo>
                <a:close/>
                <a:moveTo>
                  <a:pt x="71" y="9"/>
                </a:moveTo>
                <a:cubicBezTo>
                  <a:pt x="82" y="11"/>
                  <a:pt x="92" y="16"/>
                  <a:pt x="100" y="23"/>
                </a:cubicBezTo>
                <a:cubicBezTo>
                  <a:pt x="95" y="26"/>
                  <a:pt x="91" y="29"/>
                  <a:pt x="86" y="31"/>
                </a:cubicBezTo>
                <a:cubicBezTo>
                  <a:pt x="82" y="23"/>
                  <a:pt x="77" y="15"/>
                  <a:pt x="71" y="9"/>
                </a:cubicBezTo>
                <a:close/>
                <a:moveTo>
                  <a:pt x="60" y="8"/>
                </a:moveTo>
                <a:cubicBezTo>
                  <a:pt x="60" y="36"/>
                  <a:pt x="60" y="36"/>
                  <a:pt x="60" y="36"/>
                </a:cubicBezTo>
                <a:cubicBezTo>
                  <a:pt x="54" y="36"/>
                  <a:pt x="48" y="35"/>
                  <a:pt x="42" y="33"/>
                </a:cubicBezTo>
                <a:cubicBezTo>
                  <a:pt x="46" y="23"/>
                  <a:pt x="52" y="14"/>
                  <a:pt x="60" y="8"/>
                </a:cubicBezTo>
                <a:cubicBezTo>
                  <a:pt x="60" y="8"/>
                  <a:pt x="60" y="8"/>
                  <a:pt x="60" y="8"/>
                </a:cubicBezTo>
                <a:close/>
                <a:moveTo>
                  <a:pt x="38" y="31"/>
                </a:moveTo>
                <a:cubicBezTo>
                  <a:pt x="33" y="29"/>
                  <a:pt x="29" y="26"/>
                  <a:pt x="24" y="23"/>
                </a:cubicBezTo>
                <a:cubicBezTo>
                  <a:pt x="32" y="16"/>
                  <a:pt x="42" y="11"/>
                  <a:pt x="53" y="9"/>
                </a:cubicBezTo>
                <a:cubicBezTo>
                  <a:pt x="47" y="15"/>
                  <a:pt x="42" y="23"/>
                  <a:pt x="38" y="31"/>
                </a:cubicBezTo>
                <a:close/>
                <a:moveTo>
                  <a:pt x="40" y="36"/>
                </a:moveTo>
                <a:cubicBezTo>
                  <a:pt x="47" y="38"/>
                  <a:pt x="53" y="40"/>
                  <a:pt x="60" y="40"/>
                </a:cubicBezTo>
                <a:cubicBezTo>
                  <a:pt x="60" y="60"/>
                  <a:pt x="60" y="60"/>
                  <a:pt x="6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52"/>
                  <a:pt x="38" y="44"/>
                  <a:pt x="40" y="36"/>
                </a:cubicBezTo>
                <a:close/>
                <a:moveTo>
                  <a:pt x="60" y="64"/>
                </a:moveTo>
                <a:cubicBezTo>
                  <a:pt x="60" y="88"/>
                  <a:pt x="60" y="88"/>
                  <a:pt x="60" y="88"/>
                </a:cubicBezTo>
                <a:cubicBezTo>
                  <a:pt x="54" y="88"/>
                  <a:pt x="48" y="89"/>
                  <a:pt x="42" y="91"/>
                </a:cubicBezTo>
                <a:cubicBezTo>
                  <a:pt x="38" y="83"/>
                  <a:pt x="36" y="74"/>
                  <a:pt x="36" y="64"/>
                </a:cubicBezTo>
                <a:lnTo>
                  <a:pt x="60" y="64"/>
                </a:lnTo>
                <a:close/>
                <a:moveTo>
                  <a:pt x="53" y="115"/>
                </a:moveTo>
                <a:cubicBezTo>
                  <a:pt x="43" y="114"/>
                  <a:pt x="34" y="109"/>
                  <a:pt x="27" y="103"/>
                </a:cubicBezTo>
                <a:cubicBezTo>
                  <a:pt x="31" y="100"/>
                  <a:pt x="35" y="98"/>
                  <a:pt x="40" y="96"/>
                </a:cubicBezTo>
                <a:cubicBezTo>
                  <a:pt x="43" y="103"/>
                  <a:pt x="48" y="110"/>
                  <a:pt x="53" y="115"/>
                </a:cubicBezTo>
                <a:close/>
                <a:moveTo>
                  <a:pt x="64" y="116"/>
                </a:moveTo>
                <a:cubicBezTo>
                  <a:pt x="64" y="92"/>
                  <a:pt x="64" y="92"/>
                  <a:pt x="64" y="92"/>
                </a:cubicBezTo>
                <a:cubicBezTo>
                  <a:pt x="70" y="92"/>
                  <a:pt x="75" y="93"/>
                  <a:pt x="81" y="95"/>
                </a:cubicBezTo>
                <a:cubicBezTo>
                  <a:pt x="76" y="103"/>
                  <a:pt x="71" y="110"/>
                  <a:pt x="64" y="116"/>
                </a:cubicBezTo>
                <a:cubicBezTo>
                  <a:pt x="64" y="116"/>
                  <a:pt x="64" y="116"/>
                  <a:pt x="64" y="116"/>
                </a:cubicBezTo>
                <a:close/>
                <a:moveTo>
                  <a:pt x="84" y="96"/>
                </a:moveTo>
                <a:cubicBezTo>
                  <a:pt x="89" y="98"/>
                  <a:pt x="93" y="100"/>
                  <a:pt x="97" y="103"/>
                </a:cubicBezTo>
                <a:cubicBezTo>
                  <a:pt x="90" y="109"/>
                  <a:pt x="81" y="114"/>
                  <a:pt x="71" y="115"/>
                </a:cubicBezTo>
                <a:cubicBezTo>
                  <a:pt x="76" y="110"/>
                  <a:pt x="81" y="103"/>
                  <a:pt x="84" y="96"/>
                </a:cubicBezTo>
                <a:close/>
                <a:moveTo>
                  <a:pt x="82" y="91"/>
                </a:moveTo>
                <a:cubicBezTo>
                  <a:pt x="76" y="89"/>
                  <a:pt x="70" y="88"/>
                  <a:pt x="64" y="88"/>
                </a:cubicBezTo>
                <a:cubicBezTo>
                  <a:pt x="64" y="64"/>
                  <a:pt x="64" y="64"/>
                  <a:pt x="64" y="64"/>
                </a:cubicBezTo>
                <a:cubicBezTo>
                  <a:pt x="88" y="64"/>
                  <a:pt x="88" y="64"/>
                  <a:pt x="88" y="64"/>
                </a:cubicBezTo>
                <a:cubicBezTo>
                  <a:pt x="88" y="74"/>
                  <a:pt x="86" y="83"/>
                  <a:pt x="82" y="91"/>
                </a:cubicBezTo>
                <a:close/>
                <a:moveTo>
                  <a:pt x="64" y="60"/>
                </a:moveTo>
                <a:cubicBezTo>
                  <a:pt x="64" y="40"/>
                  <a:pt x="64" y="40"/>
                  <a:pt x="64" y="40"/>
                </a:cubicBezTo>
                <a:cubicBezTo>
                  <a:pt x="71" y="40"/>
                  <a:pt x="77" y="38"/>
                  <a:pt x="84" y="36"/>
                </a:cubicBezTo>
                <a:cubicBezTo>
                  <a:pt x="86" y="44"/>
                  <a:pt x="88" y="52"/>
                  <a:pt x="88" y="60"/>
                </a:cubicBezTo>
                <a:lnTo>
                  <a:pt x="64" y="60"/>
                </a:lnTo>
                <a:close/>
                <a:moveTo>
                  <a:pt x="22" y="26"/>
                </a:moveTo>
                <a:cubicBezTo>
                  <a:pt x="26" y="30"/>
                  <a:pt x="31" y="33"/>
                  <a:pt x="37" y="35"/>
                </a:cubicBezTo>
                <a:cubicBezTo>
                  <a:pt x="34" y="43"/>
                  <a:pt x="32" y="51"/>
                  <a:pt x="32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9" y="47"/>
                  <a:pt x="14" y="35"/>
                  <a:pt x="22" y="26"/>
                </a:cubicBezTo>
                <a:close/>
                <a:moveTo>
                  <a:pt x="8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74"/>
                  <a:pt x="34" y="84"/>
                  <a:pt x="38" y="93"/>
                </a:cubicBezTo>
                <a:cubicBezTo>
                  <a:pt x="33" y="95"/>
                  <a:pt x="28" y="97"/>
                  <a:pt x="24" y="100"/>
                </a:cubicBezTo>
                <a:cubicBezTo>
                  <a:pt x="15" y="91"/>
                  <a:pt x="9" y="78"/>
                  <a:pt x="8" y="64"/>
                </a:cubicBezTo>
                <a:close/>
                <a:moveTo>
                  <a:pt x="100" y="100"/>
                </a:moveTo>
                <a:cubicBezTo>
                  <a:pt x="96" y="97"/>
                  <a:pt x="91" y="95"/>
                  <a:pt x="86" y="93"/>
                </a:cubicBezTo>
                <a:cubicBezTo>
                  <a:pt x="90" y="84"/>
                  <a:pt x="92" y="74"/>
                  <a:pt x="92" y="64"/>
                </a:cubicBezTo>
                <a:cubicBezTo>
                  <a:pt x="116" y="64"/>
                  <a:pt x="116" y="64"/>
                  <a:pt x="116" y="64"/>
                </a:cubicBezTo>
                <a:cubicBezTo>
                  <a:pt x="115" y="78"/>
                  <a:pt x="109" y="91"/>
                  <a:pt x="10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</p:spTree>
    <p:extLst>
      <p:ext uri="{BB962C8B-B14F-4D97-AF65-F5344CB8AC3E}">
        <p14:creationId xmlns:p14="http://schemas.microsoft.com/office/powerpoint/2010/main" val="398156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Rectangle 5"/>
          <p:cNvSpPr/>
          <p:nvPr/>
        </p:nvSpPr>
        <p:spPr>
          <a:xfrm>
            <a:off x="2339752" y="6381328"/>
            <a:ext cx="6637427" cy="476672"/>
          </a:xfrm>
          <a:custGeom>
            <a:avLst/>
            <a:gdLst>
              <a:gd name="connsiteX0" fmla="*/ 0 w 6637427"/>
              <a:gd name="connsiteY0" fmla="*/ 0 h 476672"/>
              <a:gd name="connsiteX1" fmla="*/ 6637427 w 6637427"/>
              <a:gd name="connsiteY1" fmla="*/ 0 h 476672"/>
              <a:gd name="connsiteX2" fmla="*/ 6637427 w 6637427"/>
              <a:gd name="connsiteY2" fmla="*/ 476672 h 476672"/>
              <a:gd name="connsiteX3" fmla="*/ 0 w 6637427"/>
              <a:gd name="connsiteY3" fmla="*/ 476672 h 476672"/>
              <a:gd name="connsiteX4" fmla="*/ 0 w 6637427"/>
              <a:gd name="connsiteY4" fmla="*/ 0 h 476672"/>
              <a:gd name="connsiteX0" fmla="*/ 266132 w 6637427"/>
              <a:gd name="connsiteY0" fmla="*/ 0 h 476672"/>
              <a:gd name="connsiteX1" fmla="*/ 6637427 w 6637427"/>
              <a:gd name="connsiteY1" fmla="*/ 0 h 476672"/>
              <a:gd name="connsiteX2" fmla="*/ 6637427 w 6637427"/>
              <a:gd name="connsiteY2" fmla="*/ 476672 h 476672"/>
              <a:gd name="connsiteX3" fmla="*/ 0 w 6637427"/>
              <a:gd name="connsiteY3" fmla="*/ 476672 h 476672"/>
              <a:gd name="connsiteX4" fmla="*/ 266132 w 6637427"/>
              <a:gd name="connsiteY4" fmla="*/ 0 h 47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37427" h="476672">
                <a:moveTo>
                  <a:pt x="266132" y="0"/>
                </a:moveTo>
                <a:lnTo>
                  <a:pt x="6637427" y="0"/>
                </a:lnTo>
                <a:lnTo>
                  <a:pt x="6637427" y="476672"/>
                </a:lnTo>
                <a:lnTo>
                  <a:pt x="0" y="476672"/>
                </a:lnTo>
                <a:lnTo>
                  <a:pt x="266132" y="0"/>
                </a:lnTo>
                <a:close/>
              </a:path>
            </a:pathLst>
          </a:custGeom>
          <a:solidFill>
            <a:srgbClr val="487F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491076"/>
            <a:ext cx="1428750" cy="257175"/>
          </a:xfrm>
          <a:prstGeom prst="rect">
            <a:avLst/>
          </a:prstGeom>
        </p:spPr>
      </p:pic>
      <p:sp>
        <p:nvSpPr>
          <p:cNvPr id="10" name="Rectangle 5"/>
          <p:cNvSpPr/>
          <p:nvPr/>
        </p:nvSpPr>
        <p:spPr>
          <a:xfrm>
            <a:off x="4779640" y="6381328"/>
            <a:ext cx="4364360" cy="476672"/>
          </a:xfrm>
          <a:custGeom>
            <a:avLst/>
            <a:gdLst>
              <a:gd name="connsiteX0" fmla="*/ 0 w 6637427"/>
              <a:gd name="connsiteY0" fmla="*/ 0 h 476672"/>
              <a:gd name="connsiteX1" fmla="*/ 6637427 w 6637427"/>
              <a:gd name="connsiteY1" fmla="*/ 0 h 476672"/>
              <a:gd name="connsiteX2" fmla="*/ 6637427 w 6637427"/>
              <a:gd name="connsiteY2" fmla="*/ 476672 h 476672"/>
              <a:gd name="connsiteX3" fmla="*/ 0 w 6637427"/>
              <a:gd name="connsiteY3" fmla="*/ 476672 h 476672"/>
              <a:gd name="connsiteX4" fmla="*/ 0 w 6637427"/>
              <a:gd name="connsiteY4" fmla="*/ 0 h 476672"/>
              <a:gd name="connsiteX0" fmla="*/ 266132 w 6637427"/>
              <a:gd name="connsiteY0" fmla="*/ 0 h 476672"/>
              <a:gd name="connsiteX1" fmla="*/ 6637427 w 6637427"/>
              <a:gd name="connsiteY1" fmla="*/ 0 h 476672"/>
              <a:gd name="connsiteX2" fmla="*/ 6637427 w 6637427"/>
              <a:gd name="connsiteY2" fmla="*/ 476672 h 476672"/>
              <a:gd name="connsiteX3" fmla="*/ 0 w 6637427"/>
              <a:gd name="connsiteY3" fmla="*/ 476672 h 476672"/>
              <a:gd name="connsiteX4" fmla="*/ 266132 w 6637427"/>
              <a:gd name="connsiteY4" fmla="*/ 0 h 47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37427" h="476672">
                <a:moveTo>
                  <a:pt x="266132" y="0"/>
                </a:moveTo>
                <a:lnTo>
                  <a:pt x="6637427" y="0"/>
                </a:lnTo>
                <a:lnTo>
                  <a:pt x="6637427" y="476672"/>
                </a:lnTo>
                <a:lnTo>
                  <a:pt x="0" y="476672"/>
                </a:lnTo>
                <a:lnTo>
                  <a:pt x="266132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9" name="TextBox 8"/>
          <p:cNvSpPr txBox="1"/>
          <p:nvPr/>
        </p:nvSpPr>
        <p:spPr>
          <a:xfrm>
            <a:off x="4932040" y="6419609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000" dirty="0" smtClean="0">
                <a:solidFill>
                  <a:schemeClr val="bg1"/>
                </a:solidFill>
              </a:rPr>
              <a:t>Esentepe Mah. Kasap </a:t>
            </a:r>
            <a:r>
              <a:rPr lang="tr-TR" sz="1000" dirty="0" err="1" smtClean="0">
                <a:solidFill>
                  <a:schemeClr val="bg1"/>
                </a:solidFill>
              </a:rPr>
              <a:t>Sk</a:t>
            </a:r>
            <a:r>
              <a:rPr lang="tr-TR" sz="1000" dirty="0" smtClean="0">
                <a:solidFill>
                  <a:schemeClr val="bg1"/>
                </a:solidFill>
              </a:rPr>
              <a:t>. </a:t>
            </a:r>
            <a:r>
              <a:rPr lang="tr-TR" sz="1000" dirty="0" err="1" smtClean="0">
                <a:solidFill>
                  <a:schemeClr val="bg1"/>
                </a:solidFill>
              </a:rPr>
              <a:t>Ozden</a:t>
            </a:r>
            <a:r>
              <a:rPr lang="tr-TR" sz="1000" dirty="0" smtClean="0">
                <a:solidFill>
                  <a:schemeClr val="bg1"/>
                </a:solidFill>
              </a:rPr>
              <a:t> Apt. No:15 K:3 D:10 Şişli - İstanbul</a:t>
            </a:r>
          </a:p>
          <a:p>
            <a:pPr algn="r"/>
            <a:r>
              <a:rPr lang="tr-TR" sz="1000" dirty="0" smtClean="0">
                <a:solidFill>
                  <a:schemeClr val="bg1"/>
                </a:solidFill>
              </a:rPr>
              <a:t>Tel: 0212 213 07 07     Faks: 0212 213 37 07     Eposta: info@siztek.com.tr</a:t>
            </a:r>
            <a:endParaRPr lang="tr-TR" sz="10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71800" y="6464369"/>
            <a:ext cx="1829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/>
              <a:t>‘’teknolojinizin güvencesi‘’</a:t>
            </a:r>
            <a:endParaRPr lang="tr-TR" sz="12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-180528" y="692696"/>
            <a:ext cx="864096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5659" y="173831"/>
            <a:ext cx="2353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487F9E"/>
                </a:solidFill>
              </a:rPr>
              <a:t>WHAT WE OFFER</a:t>
            </a:r>
            <a:endParaRPr lang="tr-TR" sz="2400" b="1" dirty="0">
              <a:solidFill>
                <a:srgbClr val="487F9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3988" y="1052736"/>
            <a:ext cx="8006444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/>
              <a:t>Project Management And Consultancy </a:t>
            </a:r>
            <a:r>
              <a:rPr lang="tr-TR" b="1" dirty="0" smtClean="0"/>
              <a:t>-</a:t>
            </a:r>
            <a:r>
              <a:rPr lang="en-US" b="1" dirty="0" smtClean="0"/>
              <a:t> Comp</a:t>
            </a:r>
            <a:r>
              <a:rPr lang="tr-TR" b="1" dirty="0" smtClean="0"/>
              <a:t>a</a:t>
            </a:r>
            <a:r>
              <a:rPr lang="en-US" b="1" dirty="0" err="1" smtClean="0"/>
              <a:t>tible</a:t>
            </a:r>
            <a:r>
              <a:rPr lang="en-US" b="1" dirty="0" smtClean="0"/>
              <a:t> </a:t>
            </a:r>
            <a:r>
              <a:rPr lang="en-US" b="1" dirty="0"/>
              <a:t>with ITIL </a:t>
            </a:r>
            <a:r>
              <a:rPr lang="en-US" b="1" dirty="0" smtClean="0"/>
              <a:t>V2</a:t>
            </a: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Designing </a:t>
            </a:r>
            <a:r>
              <a:rPr lang="en-US" dirty="0"/>
              <a:t>and Building Datacenter and System Room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Designing Microsoft Exchange, Active Directory and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en-US" dirty="0" smtClean="0"/>
              <a:t>System </a:t>
            </a:r>
            <a:r>
              <a:rPr lang="en-US" dirty="0"/>
              <a:t>Center </a:t>
            </a:r>
            <a:r>
              <a:rPr lang="en-US" dirty="0" smtClean="0"/>
              <a:t>Solutions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Planning </a:t>
            </a:r>
            <a:r>
              <a:rPr lang="en-US" dirty="0" err="1"/>
              <a:t>virtualisation</a:t>
            </a:r>
            <a:r>
              <a:rPr lang="en-US" dirty="0"/>
              <a:t> infrastructure according to customer need,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en-US" dirty="0" smtClean="0"/>
              <a:t>migration </a:t>
            </a:r>
            <a:r>
              <a:rPr lang="en-US" dirty="0"/>
              <a:t>from </a:t>
            </a:r>
            <a:r>
              <a:rPr lang="en-US" dirty="0" err="1"/>
              <a:t>phisical</a:t>
            </a:r>
            <a:r>
              <a:rPr lang="en-US" dirty="0"/>
              <a:t> to virtual environment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Analysing</a:t>
            </a:r>
            <a:r>
              <a:rPr lang="en-US" dirty="0"/>
              <a:t> IT Network Infrastructure and Providing Value added solutions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Consulting on IT security needs including firewalls, antivirus and antimalware, </a:t>
            </a:r>
            <a:r>
              <a:rPr lang="en-US" dirty="0" err="1"/>
              <a:t>ips</a:t>
            </a:r>
            <a:r>
              <a:rPr lang="en-US" dirty="0"/>
              <a:t>/ids and </a:t>
            </a:r>
            <a:r>
              <a:rPr lang="en-US" dirty="0" err="1"/>
              <a:t>dlp</a:t>
            </a:r>
            <a:r>
              <a:rPr lang="en-US" dirty="0"/>
              <a:t> platforms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Planning backup/restore and disaster recovery infrastructure including the data storage needs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Vulnerability and Application performance testing for Enterprise customers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Analysing</a:t>
            </a:r>
            <a:r>
              <a:rPr lang="en-US" dirty="0"/>
              <a:t> customer business needs for company policies to be executed in IT </a:t>
            </a:r>
            <a:r>
              <a:rPr lang="en-US" dirty="0" err="1"/>
              <a:t>environement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 rot="16200000">
            <a:off x="7366385" y="894155"/>
            <a:ext cx="1056278" cy="1056278"/>
          </a:xfrm>
          <a:prstGeom prst="ellipse">
            <a:avLst/>
          </a:prstGeom>
          <a:solidFill>
            <a:srgbClr val="487F9E"/>
          </a:solidFill>
          <a:ln w="88900" cap="flat" cmpd="thickThin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>
              <a:solidFill>
                <a:srgbClr val="E3D29D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7668180" y="1164524"/>
            <a:ext cx="452688" cy="515541"/>
            <a:chOff x="812800" y="2719388"/>
            <a:chExt cx="1017588" cy="1158875"/>
          </a:xfrm>
          <a:solidFill>
            <a:schemeClr val="bg1"/>
          </a:solidFill>
        </p:grpSpPr>
        <p:sp>
          <p:nvSpPr>
            <p:cNvPr id="22" name="Freeform 35"/>
            <p:cNvSpPr>
              <a:spLocks noEditPoints="1"/>
            </p:cNvSpPr>
            <p:nvPr/>
          </p:nvSpPr>
          <p:spPr bwMode="auto">
            <a:xfrm>
              <a:off x="812800" y="2719388"/>
              <a:ext cx="1017588" cy="1158875"/>
            </a:xfrm>
            <a:custGeom>
              <a:avLst/>
              <a:gdLst>
                <a:gd name="T0" fmla="*/ 56 w 112"/>
                <a:gd name="T1" fmla="*/ 0 h 128"/>
                <a:gd name="T2" fmla="*/ 0 w 112"/>
                <a:gd name="T3" fmla="*/ 26 h 128"/>
                <a:gd name="T4" fmla="*/ 0 w 112"/>
                <a:gd name="T5" fmla="*/ 102 h 128"/>
                <a:gd name="T6" fmla="*/ 56 w 112"/>
                <a:gd name="T7" fmla="*/ 128 h 128"/>
                <a:gd name="T8" fmla="*/ 112 w 112"/>
                <a:gd name="T9" fmla="*/ 102 h 128"/>
                <a:gd name="T10" fmla="*/ 112 w 112"/>
                <a:gd name="T11" fmla="*/ 26 h 128"/>
                <a:gd name="T12" fmla="*/ 56 w 112"/>
                <a:gd name="T13" fmla="*/ 0 h 128"/>
                <a:gd name="T14" fmla="*/ 104 w 112"/>
                <a:gd name="T15" fmla="*/ 102 h 128"/>
                <a:gd name="T16" fmla="*/ 56 w 112"/>
                <a:gd name="T17" fmla="*/ 120 h 128"/>
                <a:gd name="T18" fmla="*/ 8 w 112"/>
                <a:gd name="T19" fmla="*/ 102 h 128"/>
                <a:gd name="T20" fmla="*/ 8 w 112"/>
                <a:gd name="T21" fmla="*/ 87 h 128"/>
                <a:gd name="T22" fmla="*/ 56 w 112"/>
                <a:gd name="T23" fmla="*/ 100 h 128"/>
                <a:gd name="T24" fmla="*/ 104 w 112"/>
                <a:gd name="T25" fmla="*/ 87 h 128"/>
                <a:gd name="T26" fmla="*/ 104 w 112"/>
                <a:gd name="T27" fmla="*/ 102 h 128"/>
                <a:gd name="T28" fmla="*/ 104 w 112"/>
                <a:gd name="T29" fmla="*/ 78 h 128"/>
                <a:gd name="T30" fmla="*/ 104 w 112"/>
                <a:gd name="T31" fmla="*/ 78 h 128"/>
                <a:gd name="T32" fmla="*/ 104 w 112"/>
                <a:gd name="T33" fmla="*/ 78 h 128"/>
                <a:gd name="T34" fmla="*/ 56 w 112"/>
                <a:gd name="T35" fmla="*/ 96 h 128"/>
                <a:gd name="T36" fmla="*/ 8 w 112"/>
                <a:gd name="T37" fmla="*/ 78 h 128"/>
                <a:gd name="T38" fmla="*/ 8 w 112"/>
                <a:gd name="T39" fmla="*/ 78 h 128"/>
                <a:gd name="T40" fmla="*/ 8 w 112"/>
                <a:gd name="T41" fmla="*/ 78 h 128"/>
                <a:gd name="T42" fmla="*/ 8 w 112"/>
                <a:gd name="T43" fmla="*/ 63 h 128"/>
                <a:gd name="T44" fmla="*/ 56 w 112"/>
                <a:gd name="T45" fmla="*/ 76 h 128"/>
                <a:gd name="T46" fmla="*/ 104 w 112"/>
                <a:gd name="T47" fmla="*/ 63 h 128"/>
                <a:gd name="T48" fmla="*/ 104 w 112"/>
                <a:gd name="T49" fmla="*/ 78 h 128"/>
                <a:gd name="T50" fmla="*/ 104 w 112"/>
                <a:gd name="T51" fmla="*/ 54 h 128"/>
                <a:gd name="T52" fmla="*/ 104 w 112"/>
                <a:gd name="T53" fmla="*/ 54 h 128"/>
                <a:gd name="T54" fmla="*/ 104 w 112"/>
                <a:gd name="T55" fmla="*/ 54 h 128"/>
                <a:gd name="T56" fmla="*/ 56 w 112"/>
                <a:gd name="T57" fmla="*/ 72 h 128"/>
                <a:gd name="T58" fmla="*/ 8 w 112"/>
                <a:gd name="T59" fmla="*/ 54 h 128"/>
                <a:gd name="T60" fmla="*/ 8 w 112"/>
                <a:gd name="T61" fmla="*/ 54 h 128"/>
                <a:gd name="T62" fmla="*/ 8 w 112"/>
                <a:gd name="T63" fmla="*/ 54 h 128"/>
                <a:gd name="T64" fmla="*/ 8 w 112"/>
                <a:gd name="T65" fmla="*/ 40 h 128"/>
                <a:gd name="T66" fmla="*/ 56 w 112"/>
                <a:gd name="T67" fmla="*/ 52 h 128"/>
                <a:gd name="T68" fmla="*/ 104 w 112"/>
                <a:gd name="T69" fmla="*/ 40 h 128"/>
                <a:gd name="T70" fmla="*/ 104 w 112"/>
                <a:gd name="T71" fmla="*/ 54 h 128"/>
                <a:gd name="T72" fmla="*/ 56 w 112"/>
                <a:gd name="T73" fmla="*/ 44 h 128"/>
                <a:gd name="T74" fmla="*/ 8 w 112"/>
                <a:gd name="T75" fmla="*/ 26 h 128"/>
                <a:gd name="T76" fmla="*/ 56 w 112"/>
                <a:gd name="T77" fmla="*/ 8 h 128"/>
                <a:gd name="T78" fmla="*/ 104 w 112"/>
                <a:gd name="T79" fmla="*/ 26 h 128"/>
                <a:gd name="T80" fmla="*/ 56 w 112"/>
                <a:gd name="T81" fmla="*/ 4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2" h="128">
                  <a:moveTo>
                    <a:pt x="56" y="0"/>
                  </a:moveTo>
                  <a:cubicBezTo>
                    <a:pt x="29" y="0"/>
                    <a:pt x="0" y="8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20"/>
                    <a:pt x="29" y="128"/>
                    <a:pt x="56" y="128"/>
                  </a:cubicBezTo>
                  <a:cubicBezTo>
                    <a:pt x="83" y="128"/>
                    <a:pt x="112" y="120"/>
                    <a:pt x="112" y="102"/>
                  </a:cubicBezTo>
                  <a:cubicBezTo>
                    <a:pt x="112" y="26"/>
                    <a:pt x="112" y="26"/>
                    <a:pt x="112" y="26"/>
                  </a:cubicBezTo>
                  <a:cubicBezTo>
                    <a:pt x="112" y="8"/>
                    <a:pt x="83" y="0"/>
                    <a:pt x="56" y="0"/>
                  </a:cubicBezTo>
                  <a:close/>
                  <a:moveTo>
                    <a:pt x="104" y="102"/>
                  </a:moveTo>
                  <a:cubicBezTo>
                    <a:pt x="104" y="112"/>
                    <a:pt x="83" y="120"/>
                    <a:pt x="56" y="120"/>
                  </a:cubicBezTo>
                  <a:cubicBezTo>
                    <a:pt x="29" y="120"/>
                    <a:pt x="8" y="112"/>
                    <a:pt x="8" y="102"/>
                  </a:cubicBezTo>
                  <a:cubicBezTo>
                    <a:pt x="8" y="87"/>
                    <a:pt x="8" y="87"/>
                    <a:pt x="8" y="87"/>
                  </a:cubicBezTo>
                  <a:cubicBezTo>
                    <a:pt x="16" y="96"/>
                    <a:pt x="36" y="100"/>
                    <a:pt x="56" y="100"/>
                  </a:cubicBezTo>
                  <a:cubicBezTo>
                    <a:pt x="76" y="100"/>
                    <a:pt x="96" y="96"/>
                    <a:pt x="104" y="87"/>
                  </a:cubicBezTo>
                  <a:lnTo>
                    <a:pt x="104" y="102"/>
                  </a:lnTo>
                  <a:close/>
                  <a:moveTo>
                    <a:pt x="104" y="78"/>
                  </a:moveTo>
                  <a:cubicBezTo>
                    <a:pt x="104" y="78"/>
                    <a:pt x="104" y="78"/>
                    <a:pt x="104" y="78"/>
                  </a:cubicBezTo>
                  <a:cubicBezTo>
                    <a:pt x="104" y="78"/>
                    <a:pt x="104" y="78"/>
                    <a:pt x="104" y="78"/>
                  </a:cubicBezTo>
                  <a:cubicBezTo>
                    <a:pt x="104" y="88"/>
                    <a:pt x="83" y="96"/>
                    <a:pt x="56" y="96"/>
                  </a:cubicBezTo>
                  <a:cubicBezTo>
                    <a:pt x="29" y="96"/>
                    <a:pt x="8" y="88"/>
                    <a:pt x="8" y="78"/>
                  </a:cubicBezTo>
                  <a:cubicBezTo>
                    <a:pt x="8" y="78"/>
                    <a:pt x="8" y="78"/>
                    <a:pt x="8" y="78"/>
                  </a:cubicBezTo>
                  <a:cubicBezTo>
                    <a:pt x="8" y="78"/>
                    <a:pt x="8" y="78"/>
                    <a:pt x="8" y="78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16" y="72"/>
                    <a:pt x="36" y="76"/>
                    <a:pt x="56" y="76"/>
                  </a:cubicBezTo>
                  <a:cubicBezTo>
                    <a:pt x="76" y="76"/>
                    <a:pt x="96" y="72"/>
                    <a:pt x="104" y="63"/>
                  </a:cubicBezTo>
                  <a:lnTo>
                    <a:pt x="104" y="78"/>
                  </a:lnTo>
                  <a:close/>
                  <a:moveTo>
                    <a:pt x="104" y="54"/>
                  </a:moveTo>
                  <a:cubicBezTo>
                    <a:pt x="104" y="54"/>
                    <a:pt x="104" y="54"/>
                    <a:pt x="104" y="54"/>
                  </a:cubicBezTo>
                  <a:cubicBezTo>
                    <a:pt x="104" y="54"/>
                    <a:pt x="104" y="54"/>
                    <a:pt x="104" y="54"/>
                  </a:cubicBezTo>
                  <a:cubicBezTo>
                    <a:pt x="104" y="64"/>
                    <a:pt x="83" y="72"/>
                    <a:pt x="56" y="72"/>
                  </a:cubicBezTo>
                  <a:cubicBezTo>
                    <a:pt x="29" y="72"/>
                    <a:pt x="8" y="64"/>
                    <a:pt x="8" y="54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18" y="48"/>
                    <a:pt x="38" y="52"/>
                    <a:pt x="56" y="52"/>
                  </a:cubicBezTo>
                  <a:cubicBezTo>
                    <a:pt x="74" y="52"/>
                    <a:pt x="94" y="48"/>
                    <a:pt x="104" y="40"/>
                  </a:cubicBezTo>
                  <a:lnTo>
                    <a:pt x="104" y="54"/>
                  </a:lnTo>
                  <a:close/>
                  <a:moveTo>
                    <a:pt x="56" y="44"/>
                  </a:moveTo>
                  <a:cubicBezTo>
                    <a:pt x="29" y="44"/>
                    <a:pt x="8" y="36"/>
                    <a:pt x="8" y="26"/>
                  </a:cubicBezTo>
                  <a:cubicBezTo>
                    <a:pt x="8" y="16"/>
                    <a:pt x="29" y="8"/>
                    <a:pt x="56" y="8"/>
                  </a:cubicBezTo>
                  <a:cubicBezTo>
                    <a:pt x="83" y="8"/>
                    <a:pt x="104" y="16"/>
                    <a:pt x="104" y="26"/>
                  </a:cubicBezTo>
                  <a:cubicBezTo>
                    <a:pt x="104" y="36"/>
                    <a:pt x="83" y="44"/>
                    <a:pt x="56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Oval 36"/>
            <p:cNvSpPr>
              <a:spLocks noChangeArrowheads="1"/>
            </p:cNvSpPr>
            <p:nvPr/>
          </p:nvSpPr>
          <p:spPr bwMode="auto">
            <a:xfrm>
              <a:off x="1612900" y="3624263"/>
              <a:ext cx="71438" cy="73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Oval 37"/>
            <p:cNvSpPr>
              <a:spLocks noChangeArrowheads="1"/>
            </p:cNvSpPr>
            <p:nvPr/>
          </p:nvSpPr>
          <p:spPr bwMode="auto">
            <a:xfrm>
              <a:off x="1612900" y="3406776"/>
              <a:ext cx="71438" cy="73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Oval 38"/>
            <p:cNvSpPr>
              <a:spLocks noChangeArrowheads="1"/>
            </p:cNvSpPr>
            <p:nvPr/>
          </p:nvSpPr>
          <p:spPr bwMode="auto">
            <a:xfrm>
              <a:off x="1612900" y="3190876"/>
              <a:ext cx="71438" cy="714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</p:spTree>
    <p:extLst>
      <p:ext uri="{BB962C8B-B14F-4D97-AF65-F5344CB8AC3E}">
        <p14:creationId xmlns:p14="http://schemas.microsoft.com/office/powerpoint/2010/main" val="309372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Rectangle 5"/>
          <p:cNvSpPr/>
          <p:nvPr/>
        </p:nvSpPr>
        <p:spPr>
          <a:xfrm>
            <a:off x="2339752" y="6381328"/>
            <a:ext cx="6637427" cy="476672"/>
          </a:xfrm>
          <a:custGeom>
            <a:avLst/>
            <a:gdLst>
              <a:gd name="connsiteX0" fmla="*/ 0 w 6637427"/>
              <a:gd name="connsiteY0" fmla="*/ 0 h 476672"/>
              <a:gd name="connsiteX1" fmla="*/ 6637427 w 6637427"/>
              <a:gd name="connsiteY1" fmla="*/ 0 h 476672"/>
              <a:gd name="connsiteX2" fmla="*/ 6637427 w 6637427"/>
              <a:gd name="connsiteY2" fmla="*/ 476672 h 476672"/>
              <a:gd name="connsiteX3" fmla="*/ 0 w 6637427"/>
              <a:gd name="connsiteY3" fmla="*/ 476672 h 476672"/>
              <a:gd name="connsiteX4" fmla="*/ 0 w 6637427"/>
              <a:gd name="connsiteY4" fmla="*/ 0 h 476672"/>
              <a:gd name="connsiteX0" fmla="*/ 266132 w 6637427"/>
              <a:gd name="connsiteY0" fmla="*/ 0 h 476672"/>
              <a:gd name="connsiteX1" fmla="*/ 6637427 w 6637427"/>
              <a:gd name="connsiteY1" fmla="*/ 0 h 476672"/>
              <a:gd name="connsiteX2" fmla="*/ 6637427 w 6637427"/>
              <a:gd name="connsiteY2" fmla="*/ 476672 h 476672"/>
              <a:gd name="connsiteX3" fmla="*/ 0 w 6637427"/>
              <a:gd name="connsiteY3" fmla="*/ 476672 h 476672"/>
              <a:gd name="connsiteX4" fmla="*/ 266132 w 6637427"/>
              <a:gd name="connsiteY4" fmla="*/ 0 h 47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37427" h="476672">
                <a:moveTo>
                  <a:pt x="266132" y="0"/>
                </a:moveTo>
                <a:lnTo>
                  <a:pt x="6637427" y="0"/>
                </a:lnTo>
                <a:lnTo>
                  <a:pt x="6637427" y="476672"/>
                </a:lnTo>
                <a:lnTo>
                  <a:pt x="0" y="476672"/>
                </a:lnTo>
                <a:lnTo>
                  <a:pt x="266132" y="0"/>
                </a:lnTo>
                <a:close/>
              </a:path>
            </a:pathLst>
          </a:custGeom>
          <a:solidFill>
            <a:srgbClr val="487F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491076"/>
            <a:ext cx="1428750" cy="257175"/>
          </a:xfrm>
          <a:prstGeom prst="rect">
            <a:avLst/>
          </a:prstGeom>
        </p:spPr>
      </p:pic>
      <p:sp>
        <p:nvSpPr>
          <p:cNvPr id="10" name="Rectangle 5"/>
          <p:cNvSpPr/>
          <p:nvPr/>
        </p:nvSpPr>
        <p:spPr>
          <a:xfrm>
            <a:off x="4779640" y="6381328"/>
            <a:ext cx="4364360" cy="476672"/>
          </a:xfrm>
          <a:custGeom>
            <a:avLst/>
            <a:gdLst>
              <a:gd name="connsiteX0" fmla="*/ 0 w 6637427"/>
              <a:gd name="connsiteY0" fmla="*/ 0 h 476672"/>
              <a:gd name="connsiteX1" fmla="*/ 6637427 w 6637427"/>
              <a:gd name="connsiteY1" fmla="*/ 0 h 476672"/>
              <a:gd name="connsiteX2" fmla="*/ 6637427 w 6637427"/>
              <a:gd name="connsiteY2" fmla="*/ 476672 h 476672"/>
              <a:gd name="connsiteX3" fmla="*/ 0 w 6637427"/>
              <a:gd name="connsiteY3" fmla="*/ 476672 h 476672"/>
              <a:gd name="connsiteX4" fmla="*/ 0 w 6637427"/>
              <a:gd name="connsiteY4" fmla="*/ 0 h 476672"/>
              <a:gd name="connsiteX0" fmla="*/ 266132 w 6637427"/>
              <a:gd name="connsiteY0" fmla="*/ 0 h 476672"/>
              <a:gd name="connsiteX1" fmla="*/ 6637427 w 6637427"/>
              <a:gd name="connsiteY1" fmla="*/ 0 h 476672"/>
              <a:gd name="connsiteX2" fmla="*/ 6637427 w 6637427"/>
              <a:gd name="connsiteY2" fmla="*/ 476672 h 476672"/>
              <a:gd name="connsiteX3" fmla="*/ 0 w 6637427"/>
              <a:gd name="connsiteY3" fmla="*/ 476672 h 476672"/>
              <a:gd name="connsiteX4" fmla="*/ 266132 w 6637427"/>
              <a:gd name="connsiteY4" fmla="*/ 0 h 47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37427" h="476672">
                <a:moveTo>
                  <a:pt x="266132" y="0"/>
                </a:moveTo>
                <a:lnTo>
                  <a:pt x="6637427" y="0"/>
                </a:lnTo>
                <a:lnTo>
                  <a:pt x="6637427" y="476672"/>
                </a:lnTo>
                <a:lnTo>
                  <a:pt x="0" y="476672"/>
                </a:lnTo>
                <a:lnTo>
                  <a:pt x="266132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9" name="TextBox 8"/>
          <p:cNvSpPr txBox="1"/>
          <p:nvPr/>
        </p:nvSpPr>
        <p:spPr>
          <a:xfrm>
            <a:off x="4932040" y="6419609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000" dirty="0" smtClean="0">
                <a:solidFill>
                  <a:schemeClr val="bg1"/>
                </a:solidFill>
              </a:rPr>
              <a:t>Esentepe Mah. Kasap </a:t>
            </a:r>
            <a:r>
              <a:rPr lang="tr-TR" sz="1000" dirty="0" err="1" smtClean="0">
                <a:solidFill>
                  <a:schemeClr val="bg1"/>
                </a:solidFill>
              </a:rPr>
              <a:t>Sk</a:t>
            </a:r>
            <a:r>
              <a:rPr lang="tr-TR" sz="1000" dirty="0" smtClean="0">
                <a:solidFill>
                  <a:schemeClr val="bg1"/>
                </a:solidFill>
              </a:rPr>
              <a:t>. </a:t>
            </a:r>
            <a:r>
              <a:rPr lang="tr-TR" sz="1000" dirty="0" err="1" smtClean="0">
                <a:solidFill>
                  <a:schemeClr val="bg1"/>
                </a:solidFill>
              </a:rPr>
              <a:t>Ozden</a:t>
            </a:r>
            <a:r>
              <a:rPr lang="tr-TR" sz="1000" dirty="0" smtClean="0">
                <a:solidFill>
                  <a:schemeClr val="bg1"/>
                </a:solidFill>
              </a:rPr>
              <a:t> Apt. No:15 K:3 D:10 Şişli - İstanbul</a:t>
            </a:r>
          </a:p>
          <a:p>
            <a:pPr algn="r"/>
            <a:r>
              <a:rPr lang="tr-TR" sz="1000" dirty="0" smtClean="0">
                <a:solidFill>
                  <a:schemeClr val="bg1"/>
                </a:solidFill>
              </a:rPr>
              <a:t>Tel: 0212 213 07 07     Faks: 0212 213 37 07     Eposta: info@siztek.com.tr</a:t>
            </a:r>
            <a:endParaRPr lang="tr-TR" sz="10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71800" y="6464369"/>
            <a:ext cx="1829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/>
              <a:t>‘’teknolojinizin güvencesi‘’</a:t>
            </a:r>
            <a:endParaRPr lang="tr-TR" sz="12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-180528" y="692696"/>
            <a:ext cx="864096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5659" y="173831"/>
            <a:ext cx="2353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487F9E"/>
                </a:solidFill>
              </a:rPr>
              <a:t>WHAT WE OFFER</a:t>
            </a:r>
            <a:endParaRPr lang="tr-TR" sz="2400" b="1" dirty="0">
              <a:solidFill>
                <a:srgbClr val="487F9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3988" y="1052736"/>
            <a:ext cx="80064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/>
              <a:t>Integration And Installation Services End to 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Implementing MS Exchange Server clustering for high availability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Implementing Active directory for computer and client management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Integrating Active Directory more than 1000 users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Installing D2D2T backup solutions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Installing SQL Clustering services for SAP, ORACLE and for other ERP applications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Installing LAN/WAN network active devices and configuring wireless networks for multipurpose usage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Installing and Implementing </a:t>
            </a:r>
            <a:r>
              <a:rPr lang="en-US" dirty="0" err="1"/>
              <a:t>VmWare</a:t>
            </a:r>
            <a:r>
              <a:rPr lang="en-US" dirty="0"/>
              <a:t> Server Consolidation solution for virtual environment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Installing DELL/IBM Server and Storage Hardware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Configuring ISCSI and </a:t>
            </a:r>
            <a:r>
              <a:rPr lang="en-US" dirty="0" err="1"/>
              <a:t>Fibrechannel</a:t>
            </a:r>
            <a:r>
              <a:rPr lang="en-US" dirty="0"/>
              <a:t> SAN Environment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Configuring Storage and Backup environment for mission critical business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Implementing Disaster recovery solutions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Installing client hardware including pc/notebook, mobile devices and thin clients</a:t>
            </a:r>
          </a:p>
        </p:txBody>
      </p:sp>
      <p:sp>
        <p:nvSpPr>
          <p:cNvPr id="17" name="Oval 16"/>
          <p:cNvSpPr/>
          <p:nvPr/>
        </p:nvSpPr>
        <p:spPr>
          <a:xfrm rot="16200000">
            <a:off x="7366385" y="894155"/>
            <a:ext cx="1056278" cy="1056278"/>
          </a:xfrm>
          <a:prstGeom prst="ellipse">
            <a:avLst/>
          </a:prstGeom>
          <a:solidFill>
            <a:srgbClr val="487F9E"/>
          </a:solidFill>
          <a:ln w="88900" cap="flat" cmpd="thickThin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>
              <a:solidFill>
                <a:srgbClr val="E3D29D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7578569" y="1119576"/>
            <a:ext cx="631910" cy="613597"/>
            <a:chOff x="4731358" y="948241"/>
            <a:chExt cx="3409950" cy="3311128"/>
          </a:xfrm>
          <a:solidFill>
            <a:schemeClr val="bg1"/>
          </a:solidFill>
        </p:grpSpPr>
        <p:sp>
          <p:nvSpPr>
            <p:cNvPr id="19" name="Freeform 239"/>
            <p:cNvSpPr>
              <a:spLocks noEditPoints="1"/>
            </p:cNvSpPr>
            <p:nvPr/>
          </p:nvSpPr>
          <p:spPr bwMode="auto">
            <a:xfrm>
              <a:off x="6141058" y="2259119"/>
              <a:ext cx="2000250" cy="2000250"/>
            </a:xfrm>
            <a:custGeom>
              <a:avLst/>
              <a:gdLst>
                <a:gd name="T0" fmla="*/ 2116 w 2116"/>
                <a:gd name="T1" fmla="*/ 1052 h 2116"/>
                <a:gd name="T2" fmla="*/ 1925 w 2116"/>
                <a:gd name="T3" fmla="*/ 883 h 2116"/>
                <a:gd name="T4" fmla="*/ 2038 w 2116"/>
                <a:gd name="T5" fmla="*/ 652 h 2116"/>
                <a:gd name="T6" fmla="*/ 1795 w 2116"/>
                <a:gd name="T7" fmla="*/ 570 h 2116"/>
                <a:gd name="T8" fmla="*/ 1802 w 2116"/>
                <a:gd name="T9" fmla="*/ 305 h 2116"/>
                <a:gd name="T10" fmla="*/ 1548 w 2116"/>
                <a:gd name="T11" fmla="*/ 321 h 2116"/>
                <a:gd name="T12" fmla="*/ 1464 w 2116"/>
                <a:gd name="T13" fmla="*/ 80 h 2116"/>
                <a:gd name="T14" fmla="*/ 1234 w 2116"/>
                <a:gd name="T15" fmla="*/ 191 h 2116"/>
                <a:gd name="T16" fmla="*/ 1052 w 2116"/>
                <a:gd name="T17" fmla="*/ 0 h 2116"/>
                <a:gd name="T18" fmla="*/ 884 w 2116"/>
                <a:gd name="T19" fmla="*/ 191 h 2116"/>
                <a:gd name="T20" fmla="*/ 653 w 2116"/>
                <a:gd name="T21" fmla="*/ 78 h 2116"/>
                <a:gd name="T22" fmla="*/ 570 w 2116"/>
                <a:gd name="T23" fmla="*/ 321 h 2116"/>
                <a:gd name="T24" fmla="*/ 305 w 2116"/>
                <a:gd name="T25" fmla="*/ 314 h 2116"/>
                <a:gd name="T26" fmla="*/ 322 w 2116"/>
                <a:gd name="T27" fmla="*/ 568 h 2116"/>
                <a:gd name="T28" fmla="*/ 81 w 2116"/>
                <a:gd name="T29" fmla="*/ 652 h 2116"/>
                <a:gd name="T30" fmla="*/ 192 w 2116"/>
                <a:gd name="T31" fmla="*/ 882 h 2116"/>
                <a:gd name="T32" fmla="*/ 0 w 2116"/>
                <a:gd name="T33" fmla="*/ 1064 h 2116"/>
                <a:gd name="T34" fmla="*/ 191 w 2116"/>
                <a:gd name="T35" fmla="*/ 1233 h 2116"/>
                <a:gd name="T36" fmla="*/ 78 w 2116"/>
                <a:gd name="T37" fmla="*/ 1463 h 2116"/>
                <a:gd name="T38" fmla="*/ 321 w 2116"/>
                <a:gd name="T39" fmla="*/ 1546 h 2116"/>
                <a:gd name="T40" fmla="*/ 314 w 2116"/>
                <a:gd name="T41" fmla="*/ 1811 h 2116"/>
                <a:gd name="T42" fmla="*/ 569 w 2116"/>
                <a:gd name="T43" fmla="*/ 1794 h 2116"/>
                <a:gd name="T44" fmla="*/ 653 w 2116"/>
                <a:gd name="T45" fmla="*/ 2035 h 2116"/>
                <a:gd name="T46" fmla="*/ 882 w 2116"/>
                <a:gd name="T47" fmla="*/ 1925 h 2116"/>
                <a:gd name="T48" fmla="*/ 1064 w 2116"/>
                <a:gd name="T49" fmla="*/ 2116 h 2116"/>
                <a:gd name="T50" fmla="*/ 1233 w 2116"/>
                <a:gd name="T51" fmla="*/ 1925 h 2116"/>
                <a:gd name="T52" fmla="*/ 1464 w 2116"/>
                <a:gd name="T53" fmla="*/ 2038 h 2116"/>
                <a:gd name="T54" fmla="*/ 1546 w 2116"/>
                <a:gd name="T55" fmla="*/ 1795 h 2116"/>
                <a:gd name="T56" fmla="*/ 1811 w 2116"/>
                <a:gd name="T57" fmla="*/ 1802 h 2116"/>
                <a:gd name="T58" fmla="*/ 1795 w 2116"/>
                <a:gd name="T59" fmla="*/ 1547 h 2116"/>
                <a:gd name="T60" fmla="*/ 2036 w 2116"/>
                <a:gd name="T61" fmla="*/ 1463 h 2116"/>
                <a:gd name="T62" fmla="*/ 1925 w 2116"/>
                <a:gd name="T63" fmla="*/ 1234 h 2116"/>
                <a:gd name="T64" fmla="*/ 1358 w 2116"/>
                <a:gd name="T65" fmla="*/ 1669 h 2116"/>
                <a:gd name="T66" fmla="*/ 759 w 2116"/>
                <a:gd name="T67" fmla="*/ 447 h 2116"/>
                <a:gd name="T68" fmla="*/ 1358 w 2116"/>
                <a:gd name="T69" fmla="*/ 1669 h 2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116" h="2116">
                  <a:moveTo>
                    <a:pt x="1941" y="1111"/>
                  </a:moveTo>
                  <a:cubicBezTo>
                    <a:pt x="2116" y="1052"/>
                    <a:pt x="2116" y="1052"/>
                    <a:pt x="2116" y="1052"/>
                  </a:cubicBezTo>
                  <a:cubicBezTo>
                    <a:pt x="2107" y="917"/>
                    <a:pt x="2107" y="917"/>
                    <a:pt x="2107" y="917"/>
                  </a:cubicBezTo>
                  <a:cubicBezTo>
                    <a:pt x="1925" y="883"/>
                    <a:pt x="1925" y="883"/>
                    <a:pt x="1925" y="883"/>
                  </a:cubicBezTo>
                  <a:cubicBezTo>
                    <a:pt x="1918" y="847"/>
                    <a:pt x="1908" y="810"/>
                    <a:pt x="1896" y="774"/>
                  </a:cubicBezTo>
                  <a:cubicBezTo>
                    <a:pt x="2038" y="652"/>
                    <a:pt x="2038" y="652"/>
                    <a:pt x="2038" y="652"/>
                  </a:cubicBezTo>
                  <a:cubicBezTo>
                    <a:pt x="1979" y="532"/>
                    <a:pt x="1979" y="532"/>
                    <a:pt x="1979" y="532"/>
                  </a:cubicBezTo>
                  <a:cubicBezTo>
                    <a:pt x="1795" y="570"/>
                    <a:pt x="1795" y="570"/>
                    <a:pt x="1795" y="570"/>
                  </a:cubicBezTo>
                  <a:cubicBezTo>
                    <a:pt x="1772" y="535"/>
                    <a:pt x="1747" y="502"/>
                    <a:pt x="1720" y="471"/>
                  </a:cubicBezTo>
                  <a:cubicBezTo>
                    <a:pt x="1802" y="305"/>
                    <a:pt x="1802" y="305"/>
                    <a:pt x="1802" y="305"/>
                  </a:cubicBezTo>
                  <a:cubicBezTo>
                    <a:pt x="1700" y="217"/>
                    <a:pt x="1700" y="217"/>
                    <a:pt x="1700" y="217"/>
                  </a:cubicBezTo>
                  <a:cubicBezTo>
                    <a:pt x="1548" y="321"/>
                    <a:pt x="1548" y="321"/>
                    <a:pt x="1548" y="321"/>
                  </a:cubicBezTo>
                  <a:cubicBezTo>
                    <a:pt x="1516" y="301"/>
                    <a:pt x="1483" y="282"/>
                    <a:pt x="1450" y="265"/>
                  </a:cubicBezTo>
                  <a:cubicBezTo>
                    <a:pt x="1464" y="80"/>
                    <a:pt x="1464" y="80"/>
                    <a:pt x="1464" y="80"/>
                  </a:cubicBezTo>
                  <a:cubicBezTo>
                    <a:pt x="1336" y="37"/>
                    <a:pt x="1336" y="37"/>
                    <a:pt x="1336" y="37"/>
                  </a:cubicBezTo>
                  <a:cubicBezTo>
                    <a:pt x="1234" y="191"/>
                    <a:pt x="1234" y="191"/>
                    <a:pt x="1234" y="191"/>
                  </a:cubicBezTo>
                  <a:cubicBezTo>
                    <a:pt x="1194" y="183"/>
                    <a:pt x="1152" y="178"/>
                    <a:pt x="1111" y="175"/>
                  </a:cubicBezTo>
                  <a:cubicBezTo>
                    <a:pt x="1052" y="0"/>
                    <a:pt x="1052" y="0"/>
                    <a:pt x="1052" y="0"/>
                  </a:cubicBezTo>
                  <a:cubicBezTo>
                    <a:pt x="918" y="9"/>
                    <a:pt x="918" y="9"/>
                    <a:pt x="918" y="9"/>
                  </a:cubicBezTo>
                  <a:cubicBezTo>
                    <a:pt x="884" y="191"/>
                    <a:pt x="884" y="191"/>
                    <a:pt x="884" y="191"/>
                  </a:cubicBezTo>
                  <a:cubicBezTo>
                    <a:pt x="847" y="198"/>
                    <a:pt x="810" y="208"/>
                    <a:pt x="774" y="220"/>
                  </a:cubicBezTo>
                  <a:cubicBezTo>
                    <a:pt x="653" y="78"/>
                    <a:pt x="653" y="78"/>
                    <a:pt x="653" y="78"/>
                  </a:cubicBezTo>
                  <a:cubicBezTo>
                    <a:pt x="532" y="137"/>
                    <a:pt x="532" y="137"/>
                    <a:pt x="532" y="137"/>
                  </a:cubicBezTo>
                  <a:cubicBezTo>
                    <a:pt x="570" y="321"/>
                    <a:pt x="570" y="321"/>
                    <a:pt x="570" y="321"/>
                  </a:cubicBezTo>
                  <a:cubicBezTo>
                    <a:pt x="535" y="344"/>
                    <a:pt x="502" y="369"/>
                    <a:pt x="471" y="396"/>
                  </a:cubicBezTo>
                  <a:cubicBezTo>
                    <a:pt x="305" y="314"/>
                    <a:pt x="305" y="314"/>
                    <a:pt x="305" y="314"/>
                  </a:cubicBezTo>
                  <a:cubicBezTo>
                    <a:pt x="217" y="416"/>
                    <a:pt x="217" y="416"/>
                    <a:pt x="217" y="416"/>
                  </a:cubicBezTo>
                  <a:cubicBezTo>
                    <a:pt x="322" y="568"/>
                    <a:pt x="322" y="568"/>
                    <a:pt x="322" y="568"/>
                  </a:cubicBezTo>
                  <a:cubicBezTo>
                    <a:pt x="301" y="600"/>
                    <a:pt x="282" y="633"/>
                    <a:pt x="265" y="666"/>
                  </a:cubicBezTo>
                  <a:cubicBezTo>
                    <a:pt x="81" y="652"/>
                    <a:pt x="81" y="652"/>
                    <a:pt x="81" y="652"/>
                  </a:cubicBezTo>
                  <a:cubicBezTo>
                    <a:pt x="37" y="780"/>
                    <a:pt x="37" y="780"/>
                    <a:pt x="37" y="780"/>
                  </a:cubicBezTo>
                  <a:cubicBezTo>
                    <a:pt x="192" y="882"/>
                    <a:pt x="192" y="882"/>
                    <a:pt x="192" y="882"/>
                  </a:cubicBezTo>
                  <a:cubicBezTo>
                    <a:pt x="183" y="923"/>
                    <a:pt x="178" y="964"/>
                    <a:pt x="175" y="1005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9" y="1198"/>
                    <a:pt x="9" y="1198"/>
                    <a:pt x="9" y="1198"/>
                  </a:cubicBezTo>
                  <a:cubicBezTo>
                    <a:pt x="191" y="1233"/>
                    <a:pt x="191" y="1233"/>
                    <a:pt x="191" y="1233"/>
                  </a:cubicBezTo>
                  <a:cubicBezTo>
                    <a:pt x="199" y="1269"/>
                    <a:pt x="208" y="1306"/>
                    <a:pt x="221" y="1342"/>
                  </a:cubicBezTo>
                  <a:cubicBezTo>
                    <a:pt x="78" y="1463"/>
                    <a:pt x="78" y="1463"/>
                    <a:pt x="78" y="1463"/>
                  </a:cubicBezTo>
                  <a:cubicBezTo>
                    <a:pt x="138" y="1584"/>
                    <a:pt x="138" y="1584"/>
                    <a:pt x="138" y="1584"/>
                  </a:cubicBezTo>
                  <a:cubicBezTo>
                    <a:pt x="321" y="1546"/>
                    <a:pt x="321" y="1546"/>
                    <a:pt x="321" y="1546"/>
                  </a:cubicBezTo>
                  <a:cubicBezTo>
                    <a:pt x="344" y="1581"/>
                    <a:pt x="369" y="1614"/>
                    <a:pt x="397" y="1645"/>
                  </a:cubicBezTo>
                  <a:cubicBezTo>
                    <a:pt x="314" y="1811"/>
                    <a:pt x="314" y="1811"/>
                    <a:pt x="314" y="1811"/>
                  </a:cubicBezTo>
                  <a:cubicBezTo>
                    <a:pt x="416" y="1899"/>
                    <a:pt x="416" y="1899"/>
                    <a:pt x="416" y="1899"/>
                  </a:cubicBezTo>
                  <a:cubicBezTo>
                    <a:pt x="569" y="1794"/>
                    <a:pt x="569" y="1794"/>
                    <a:pt x="569" y="1794"/>
                  </a:cubicBezTo>
                  <a:cubicBezTo>
                    <a:pt x="600" y="1815"/>
                    <a:pt x="633" y="1834"/>
                    <a:pt x="667" y="1851"/>
                  </a:cubicBezTo>
                  <a:cubicBezTo>
                    <a:pt x="653" y="2035"/>
                    <a:pt x="653" y="2035"/>
                    <a:pt x="653" y="2035"/>
                  </a:cubicBezTo>
                  <a:cubicBezTo>
                    <a:pt x="780" y="2079"/>
                    <a:pt x="780" y="2079"/>
                    <a:pt x="780" y="2079"/>
                  </a:cubicBezTo>
                  <a:cubicBezTo>
                    <a:pt x="882" y="1925"/>
                    <a:pt x="882" y="1925"/>
                    <a:pt x="882" y="1925"/>
                  </a:cubicBezTo>
                  <a:cubicBezTo>
                    <a:pt x="923" y="1933"/>
                    <a:pt x="964" y="1938"/>
                    <a:pt x="1005" y="1941"/>
                  </a:cubicBezTo>
                  <a:cubicBezTo>
                    <a:pt x="1064" y="2116"/>
                    <a:pt x="1064" y="2116"/>
                    <a:pt x="1064" y="2116"/>
                  </a:cubicBezTo>
                  <a:cubicBezTo>
                    <a:pt x="1199" y="2107"/>
                    <a:pt x="1199" y="2107"/>
                    <a:pt x="1199" y="2107"/>
                  </a:cubicBezTo>
                  <a:cubicBezTo>
                    <a:pt x="1233" y="1925"/>
                    <a:pt x="1233" y="1925"/>
                    <a:pt x="1233" y="1925"/>
                  </a:cubicBezTo>
                  <a:cubicBezTo>
                    <a:pt x="1269" y="1918"/>
                    <a:pt x="1306" y="1908"/>
                    <a:pt x="1342" y="1896"/>
                  </a:cubicBezTo>
                  <a:cubicBezTo>
                    <a:pt x="1464" y="2038"/>
                    <a:pt x="1464" y="2038"/>
                    <a:pt x="1464" y="2038"/>
                  </a:cubicBezTo>
                  <a:cubicBezTo>
                    <a:pt x="1584" y="1979"/>
                    <a:pt x="1584" y="1979"/>
                    <a:pt x="1584" y="1979"/>
                  </a:cubicBezTo>
                  <a:cubicBezTo>
                    <a:pt x="1546" y="1795"/>
                    <a:pt x="1546" y="1795"/>
                    <a:pt x="1546" y="1795"/>
                  </a:cubicBezTo>
                  <a:cubicBezTo>
                    <a:pt x="1581" y="1772"/>
                    <a:pt x="1614" y="1747"/>
                    <a:pt x="1645" y="1719"/>
                  </a:cubicBezTo>
                  <a:cubicBezTo>
                    <a:pt x="1811" y="1802"/>
                    <a:pt x="1811" y="1802"/>
                    <a:pt x="1811" y="1802"/>
                  </a:cubicBezTo>
                  <a:cubicBezTo>
                    <a:pt x="1899" y="1700"/>
                    <a:pt x="1899" y="1700"/>
                    <a:pt x="1899" y="1700"/>
                  </a:cubicBezTo>
                  <a:cubicBezTo>
                    <a:pt x="1795" y="1547"/>
                    <a:pt x="1795" y="1547"/>
                    <a:pt x="1795" y="1547"/>
                  </a:cubicBezTo>
                  <a:cubicBezTo>
                    <a:pt x="1816" y="1516"/>
                    <a:pt x="1834" y="1483"/>
                    <a:pt x="1851" y="1450"/>
                  </a:cubicBezTo>
                  <a:cubicBezTo>
                    <a:pt x="2036" y="1463"/>
                    <a:pt x="2036" y="1463"/>
                    <a:pt x="2036" y="1463"/>
                  </a:cubicBezTo>
                  <a:cubicBezTo>
                    <a:pt x="2079" y="1336"/>
                    <a:pt x="2079" y="1336"/>
                    <a:pt x="2079" y="1336"/>
                  </a:cubicBezTo>
                  <a:cubicBezTo>
                    <a:pt x="1925" y="1234"/>
                    <a:pt x="1925" y="1234"/>
                    <a:pt x="1925" y="1234"/>
                  </a:cubicBezTo>
                  <a:cubicBezTo>
                    <a:pt x="1933" y="1193"/>
                    <a:pt x="1938" y="1152"/>
                    <a:pt x="1941" y="1111"/>
                  </a:cubicBezTo>
                  <a:close/>
                  <a:moveTo>
                    <a:pt x="1358" y="1669"/>
                  </a:moveTo>
                  <a:cubicBezTo>
                    <a:pt x="1020" y="1834"/>
                    <a:pt x="613" y="1695"/>
                    <a:pt x="447" y="1357"/>
                  </a:cubicBezTo>
                  <a:cubicBezTo>
                    <a:pt x="282" y="1020"/>
                    <a:pt x="421" y="613"/>
                    <a:pt x="759" y="447"/>
                  </a:cubicBezTo>
                  <a:cubicBezTo>
                    <a:pt x="1096" y="282"/>
                    <a:pt x="1504" y="421"/>
                    <a:pt x="1669" y="759"/>
                  </a:cubicBezTo>
                  <a:cubicBezTo>
                    <a:pt x="1834" y="1096"/>
                    <a:pt x="1695" y="1503"/>
                    <a:pt x="1358" y="166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3" name="Freeform 240"/>
            <p:cNvSpPr>
              <a:spLocks noEditPoints="1"/>
            </p:cNvSpPr>
            <p:nvPr/>
          </p:nvSpPr>
          <p:spPr bwMode="auto">
            <a:xfrm>
              <a:off x="4731358" y="1519741"/>
              <a:ext cx="1739504" cy="1739503"/>
            </a:xfrm>
            <a:custGeom>
              <a:avLst/>
              <a:gdLst>
                <a:gd name="T0" fmla="*/ 1840 w 1840"/>
                <a:gd name="T1" fmla="*/ 964 h 1840"/>
                <a:gd name="T2" fmla="*/ 1682 w 1840"/>
                <a:gd name="T3" fmla="*/ 808 h 1840"/>
                <a:gd name="T4" fmla="*/ 1791 w 1840"/>
                <a:gd name="T5" fmla="*/ 614 h 1840"/>
                <a:gd name="T6" fmla="*/ 1578 w 1840"/>
                <a:gd name="T7" fmla="*/ 521 h 1840"/>
                <a:gd name="T8" fmla="*/ 1602 w 1840"/>
                <a:gd name="T9" fmla="*/ 301 h 1840"/>
                <a:gd name="T10" fmla="*/ 1379 w 1840"/>
                <a:gd name="T11" fmla="*/ 303 h 1840"/>
                <a:gd name="T12" fmla="*/ 1318 w 1840"/>
                <a:gd name="T13" fmla="*/ 90 h 1840"/>
                <a:gd name="T14" fmla="*/ 1103 w 1840"/>
                <a:gd name="T15" fmla="*/ 173 h 1840"/>
                <a:gd name="T16" fmla="*/ 964 w 1840"/>
                <a:gd name="T17" fmla="*/ 0 h 1840"/>
                <a:gd name="T18" fmla="*/ 808 w 1840"/>
                <a:gd name="T19" fmla="*/ 159 h 1840"/>
                <a:gd name="T20" fmla="*/ 613 w 1840"/>
                <a:gd name="T21" fmla="*/ 49 h 1840"/>
                <a:gd name="T22" fmla="*/ 521 w 1840"/>
                <a:gd name="T23" fmla="*/ 262 h 1840"/>
                <a:gd name="T24" fmla="*/ 301 w 1840"/>
                <a:gd name="T25" fmla="*/ 239 h 1840"/>
                <a:gd name="T26" fmla="*/ 303 w 1840"/>
                <a:gd name="T27" fmla="*/ 461 h 1840"/>
                <a:gd name="T28" fmla="*/ 89 w 1840"/>
                <a:gd name="T29" fmla="*/ 522 h 1840"/>
                <a:gd name="T30" fmla="*/ 173 w 1840"/>
                <a:gd name="T31" fmla="*/ 737 h 1840"/>
                <a:gd name="T32" fmla="*/ 0 w 1840"/>
                <a:gd name="T33" fmla="*/ 877 h 1840"/>
                <a:gd name="T34" fmla="*/ 159 w 1840"/>
                <a:gd name="T35" fmla="*/ 1032 h 1840"/>
                <a:gd name="T36" fmla="*/ 49 w 1840"/>
                <a:gd name="T37" fmla="*/ 1227 h 1840"/>
                <a:gd name="T38" fmla="*/ 262 w 1840"/>
                <a:gd name="T39" fmla="*/ 1320 h 1840"/>
                <a:gd name="T40" fmla="*/ 239 w 1840"/>
                <a:gd name="T41" fmla="*/ 1540 h 1840"/>
                <a:gd name="T42" fmla="*/ 461 w 1840"/>
                <a:gd name="T43" fmla="*/ 1538 h 1840"/>
                <a:gd name="T44" fmla="*/ 522 w 1840"/>
                <a:gd name="T45" fmla="*/ 1751 h 1840"/>
                <a:gd name="T46" fmla="*/ 737 w 1840"/>
                <a:gd name="T47" fmla="*/ 1668 h 1840"/>
                <a:gd name="T48" fmla="*/ 876 w 1840"/>
                <a:gd name="T49" fmla="*/ 1840 h 1840"/>
                <a:gd name="T50" fmla="*/ 1032 w 1840"/>
                <a:gd name="T51" fmla="*/ 1682 h 1840"/>
                <a:gd name="T52" fmla="*/ 1227 w 1840"/>
                <a:gd name="T53" fmla="*/ 1791 h 1840"/>
                <a:gd name="T54" fmla="*/ 1319 w 1840"/>
                <a:gd name="T55" fmla="*/ 1579 h 1840"/>
                <a:gd name="T56" fmla="*/ 1540 w 1840"/>
                <a:gd name="T57" fmla="*/ 1602 h 1840"/>
                <a:gd name="T58" fmla="*/ 1538 w 1840"/>
                <a:gd name="T59" fmla="*/ 1380 h 1840"/>
                <a:gd name="T60" fmla="*/ 1751 w 1840"/>
                <a:gd name="T61" fmla="*/ 1318 h 1840"/>
                <a:gd name="T62" fmla="*/ 1668 w 1840"/>
                <a:gd name="T63" fmla="*/ 1104 h 1840"/>
                <a:gd name="T64" fmla="*/ 1081 w 1840"/>
                <a:gd name="T65" fmla="*/ 1490 h 1840"/>
                <a:gd name="T66" fmla="*/ 759 w 1840"/>
                <a:gd name="T67" fmla="*/ 351 h 1840"/>
                <a:gd name="T68" fmla="*/ 1081 w 1840"/>
                <a:gd name="T69" fmla="*/ 1490 h 1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40" h="1840">
                  <a:moveTo>
                    <a:pt x="1827" y="1080"/>
                  </a:moveTo>
                  <a:cubicBezTo>
                    <a:pt x="1840" y="964"/>
                    <a:pt x="1840" y="964"/>
                    <a:pt x="1840" y="964"/>
                  </a:cubicBezTo>
                  <a:cubicBezTo>
                    <a:pt x="1690" y="906"/>
                    <a:pt x="1690" y="906"/>
                    <a:pt x="1690" y="906"/>
                  </a:cubicBezTo>
                  <a:cubicBezTo>
                    <a:pt x="1689" y="874"/>
                    <a:pt x="1687" y="841"/>
                    <a:pt x="1682" y="808"/>
                  </a:cubicBezTo>
                  <a:cubicBezTo>
                    <a:pt x="1823" y="726"/>
                    <a:pt x="1823" y="726"/>
                    <a:pt x="1823" y="726"/>
                  </a:cubicBezTo>
                  <a:cubicBezTo>
                    <a:pt x="1791" y="614"/>
                    <a:pt x="1791" y="614"/>
                    <a:pt x="1791" y="614"/>
                  </a:cubicBezTo>
                  <a:cubicBezTo>
                    <a:pt x="1628" y="618"/>
                    <a:pt x="1628" y="618"/>
                    <a:pt x="1628" y="618"/>
                  </a:cubicBezTo>
                  <a:cubicBezTo>
                    <a:pt x="1614" y="584"/>
                    <a:pt x="1597" y="552"/>
                    <a:pt x="1578" y="521"/>
                  </a:cubicBezTo>
                  <a:cubicBezTo>
                    <a:pt x="1675" y="392"/>
                    <a:pt x="1675" y="392"/>
                    <a:pt x="1675" y="392"/>
                  </a:cubicBezTo>
                  <a:cubicBezTo>
                    <a:pt x="1602" y="301"/>
                    <a:pt x="1602" y="301"/>
                    <a:pt x="1602" y="301"/>
                  </a:cubicBezTo>
                  <a:cubicBezTo>
                    <a:pt x="1455" y="366"/>
                    <a:pt x="1455" y="366"/>
                    <a:pt x="1455" y="366"/>
                  </a:cubicBezTo>
                  <a:cubicBezTo>
                    <a:pt x="1431" y="344"/>
                    <a:pt x="1406" y="322"/>
                    <a:pt x="1379" y="303"/>
                  </a:cubicBezTo>
                  <a:cubicBezTo>
                    <a:pt x="1420" y="147"/>
                    <a:pt x="1420" y="147"/>
                    <a:pt x="1420" y="147"/>
                  </a:cubicBezTo>
                  <a:cubicBezTo>
                    <a:pt x="1318" y="90"/>
                    <a:pt x="1318" y="90"/>
                    <a:pt x="1318" y="90"/>
                  </a:cubicBezTo>
                  <a:cubicBezTo>
                    <a:pt x="1206" y="206"/>
                    <a:pt x="1206" y="206"/>
                    <a:pt x="1206" y="206"/>
                  </a:cubicBezTo>
                  <a:cubicBezTo>
                    <a:pt x="1173" y="193"/>
                    <a:pt x="1139" y="181"/>
                    <a:pt x="1103" y="173"/>
                  </a:cubicBezTo>
                  <a:cubicBezTo>
                    <a:pt x="1080" y="13"/>
                    <a:pt x="1080" y="13"/>
                    <a:pt x="1080" y="13"/>
                  </a:cubicBezTo>
                  <a:cubicBezTo>
                    <a:pt x="964" y="0"/>
                    <a:pt x="964" y="0"/>
                    <a:pt x="964" y="0"/>
                  </a:cubicBezTo>
                  <a:cubicBezTo>
                    <a:pt x="906" y="151"/>
                    <a:pt x="906" y="151"/>
                    <a:pt x="906" y="151"/>
                  </a:cubicBezTo>
                  <a:cubicBezTo>
                    <a:pt x="874" y="151"/>
                    <a:pt x="841" y="154"/>
                    <a:pt x="808" y="159"/>
                  </a:cubicBezTo>
                  <a:cubicBezTo>
                    <a:pt x="726" y="17"/>
                    <a:pt x="726" y="17"/>
                    <a:pt x="726" y="17"/>
                  </a:cubicBezTo>
                  <a:cubicBezTo>
                    <a:pt x="613" y="49"/>
                    <a:pt x="613" y="49"/>
                    <a:pt x="613" y="49"/>
                  </a:cubicBezTo>
                  <a:cubicBezTo>
                    <a:pt x="617" y="213"/>
                    <a:pt x="617" y="213"/>
                    <a:pt x="617" y="213"/>
                  </a:cubicBezTo>
                  <a:cubicBezTo>
                    <a:pt x="584" y="227"/>
                    <a:pt x="552" y="244"/>
                    <a:pt x="521" y="262"/>
                  </a:cubicBezTo>
                  <a:cubicBezTo>
                    <a:pt x="392" y="166"/>
                    <a:pt x="392" y="166"/>
                    <a:pt x="392" y="166"/>
                  </a:cubicBezTo>
                  <a:cubicBezTo>
                    <a:pt x="301" y="239"/>
                    <a:pt x="301" y="239"/>
                    <a:pt x="301" y="239"/>
                  </a:cubicBezTo>
                  <a:cubicBezTo>
                    <a:pt x="366" y="386"/>
                    <a:pt x="366" y="386"/>
                    <a:pt x="366" y="386"/>
                  </a:cubicBezTo>
                  <a:cubicBezTo>
                    <a:pt x="343" y="410"/>
                    <a:pt x="322" y="435"/>
                    <a:pt x="303" y="461"/>
                  </a:cubicBezTo>
                  <a:cubicBezTo>
                    <a:pt x="147" y="420"/>
                    <a:pt x="147" y="420"/>
                    <a:pt x="147" y="420"/>
                  </a:cubicBezTo>
                  <a:cubicBezTo>
                    <a:pt x="89" y="522"/>
                    <a:pt x="89" y="522"/>
                    <a:pt x="89" y="522"/>
                  </a:cubicBezTo>
                  <a:cubicBezTo>
                    <a:pt x="206" y="634"/>
                    <a:pt x="206" y="634"/>
                    <a:pt x="206" y="634"/>
                  </a:cubicBezTo>
                  <a:cubicBezTo>
                    <a:pt x="192" y="668"/>
                    <a:pt x="181" y="702"/>
                    <a:pt x="173" y="737"/>
                  </a:cubicBezTo>
                  <a:cubicBezTo>
                    <a:pt x="13" y="760"/>
                    <a:pt x="13" y="760"/>
                    <a:pt x="13" y="760"/>
                  </a:cubicBezTo>
                  <a:cubicBezTo>
                    <a:pt x="0" y="877"/>
                    <a:pt x="0" y="877"/>
                    <a:pt x="0" y="877"/>
                  </a:cubicBezTo>
                  <a:cubicBezTo>
                    <a:pt x="151" y="934"/>
                    <a:pt x="151" y="934"/>
                    <a:pt x="151" y="934"/>
                  </a:cubicBezTo>
                  <a:cubicBezTo>
                    <a:pt x="151" y="967"/>
                    <a:pt x="154" y="1000"/>
                    <a:pt x="159" y="1032"/>
                  </a:cubicBezTo>
                  <a:cubicBezTo>
                    <a:pt x="17" y="1115"/>
                    <a:pt x="17" y="1115"/>
                    <a:pt x="17" y="1115"/>
                  </a:cubicBezTo>
                  <a:cubicBezTo>
                    <a:pt x="49" y="1227"/>
                    <a:pt x="49" y="1227"/>
                    <a:pt x="49" y="1227"/>
                  </a:cubicBezTo>
                  <a:cubicBezTo>
                    <a:pt x="212" y="1223"/>
                    <a:pt x="212" y="1223"/>
                    <a:pt x="212" y="1223"/>
                  </a:cubicBezTo>
                  <a:cubicBezTo>
                    <a:pt x="227" y="1257"/>
                    <a:pt x="243" y="1289"/>
                    <a:pt x="262" y="1320"/>
                  </a:cubicBezTo>
                  <a:cubicBezTo>
                    <a:pt x="166" y="1449"/>
                    <a:pt x="166" y="1449"/>
                    <a:pt x="166" y="1449"/>
                  </a:cubicBezTo>
                  <a:cubicBezTo>
                    <a:pt x="239" y="1540"/>
                    <a:pt x="239" y="1540"/>
                    <a:pt x="239" y="1540"/>
                  </a:cubicBezTo>
                  <a:cubicBezTo>
                    <a:pt x="386" y="1474"/>
                    <a:pt x="386" y="1474"/>
                    <a:pt x="386" y="1474"/>
                  </a:cubicBezTo>
                  <a:cubicBezTo>
                    <a:pt x="410" y="1497"/>
                    <a:pt x="435" y="1518"/>
                    <a:pt x="461" y="1538"/>
                  </a:cubicBezTo>
                  <a:cubicBezTo>
                    <a:pt x="420" y="1694"/>
                    <a:pt x="420" y="1694"/>
                    <a:pt x="420" y="1694"/>
                  </a:cubicBezTo>
                  <a:cubicBezTo>
                    <a:pt x="522" y="1751"/>
                    <a:pt x="522" y="1751"/>
                    <a:pt x="522" y="1751"/>
                  </a:cubicBezTo>
                  <a:cubicBezTo>
                    <a:pt x="634" y="1635"/>
                    <a:pt x="634" y="1635"/>
                    <a:pt x="634" y="1635"/>
                  </a:cubicBezTo>
                  <a:cubicBezTo>
                    <a:pt x="667" y="1648"/>
                    <a:pt x="702" y="1659"/>
                    <a:pt x="737" y="1668"/>
                  </a:cubicBezTo>
                  <a:cubicBezTo>
                    <a:pt x="760" y="1827"/>
                    <a:pt x="760" y="1827"/>
                    <a:pt x="760" y="1827"/>
                  </a:cubicBezTo>
                  <a:cubicBezTo>
                    <a:pt x="876" y="1840"/>
                    <a:pt x="876" y="1840"/>
                    <a:pt x="876" y="1840"/>
                  </a:cubicBezTo>
                  <a:cubicBezTo>
                    <a:pt x="934" y="1690"/>
                    <a:pt x="934" y="1690"/>
                    <a:pt x="934" y="1690"/>
                  </a:cubicBezTo>
                  <a:cubicBezTo>
                    <a:pt x="967" y="1689"/>
                    <a:pt x="1000" y="1687"/>
                    <a:pt x="1032" y="1682"/>
                  </a:cubicBezTo>
                  <a:cubicBezTo>
                    <a:pt x="1114" y="1823"/>
                    <a:pt x="1114" y="1823"/>
                    <a:pt x="1114" y="1823"/>
                  </a:cubicBezTo>
                  <a:cubicBezTo>
                    <a:pt x="1227" y="1791"/>
                    <a:pt x="1227" y="1791"/>
                    <a:pt x="1227" y="1791"/>
                  </a:cubicBezTo>
                  <a:cubicBezTo>
                    <a:pt x="1223" y="1628"/>
                    <a:pt x="1223" y="1628"/>
                    <a:pt x="1223" y="1628"/>
                  </a:cubicBezTo>
                  <a:cubicBezTo>
                    <a:pt x="1256" y="1614"/>
                    <a:pt x="1289" y="1597"/>
                    <a:pt x="1319" y="1579"/>
                  </a:cubicBezTo>
                  <a:cubicBezTo>
                    <a:pt x="1448" y="1675"/>
                    <a:pt x="1448" y="1675"/>
                    <a:pt x="1448" y="1675"/>
                  </a:cubicBezTo>
                  <a:cubicBezTo>
                    <a:pt x="1540" y="1602"/>
                    <a:pt x="1540" y="1602"/>
                    <a:pt x="1540" y="1602"/>
                  </a:cubicBezTo>
                  <a:cubicBezTo>
                    <a:pt x="1474" y="1455"/>
                    <a:pt x="1474" y="1455"/>
                    <a:pt x="1474" y="1455"/>
                  </a:cubicBezTo>
                  <a:cubicBezTo>
                    <a:pt x="1497" y="1431"/>
                    <a:pt x="1518" y="1406"/>
                    <a:pt x="1538" y="1380"/>
                  </a:cubicBezTo>
                  <a:cubicBezTo>
                    <a:pt x="1694" y="1420"/>
                    <a:pt x="1694" y="1420"/>
                    <a:pt x="1694" y="1420"/>
                  </a:cubicBezTo>
                  <a:cubicBezTo>
                    <a:pt x="1751" y="1318"/>
                    <a:pt x="1751" y="1318"/>
                    <a:pt x="1751" y="1318"/>
                  </a:cubicBezTo>
                  <a:cubicBezTo>
                    <a:pt x="1635" y="1207"/>
                    <a:pt x="1635" y="1207"/>
                    <a:pt x="1635" y="1207"/>
                  </a:cubicBezTo>
                  <a:cubicBezTo>
                    <a:pt x="1648" y="1173"/>
                    <a:pt x="1659" y="1139"/>
                    <a:pt x="1668" y="1104"/>
                  </a:cubicBezTo>
                  <a:lnTo>
                    <a:pt x="1827" y="1080"/>
                  </a:lnTo>
                  <a:close/>
                  <a:moveTo>
                    <a:pt x="1081" y="1490"/>
                  </a:moveTo>
                  <a:cubicBezTo>
                    <a:pt x="766" y="1579"/>
                    <a:pt x="439" y="1396"/>
                    <a:pt x="350" y="1081"/>
                  </a:cubicBezTo>
                  <a:cubicBezTo>
                    <a:pt x="262" y="767"/>
                    <a:pt x="445" y="439"/>
                    <a:pt x="759" y="351"/>
                  </a:cubicBezTo>
                  <a:cubicBezTo>
                    <a:pt x="1074" y="262"/>
                    <a:pt x="1401" y="445"/>
                    <a:pt x="1490" y="760"/>
                  </a:cubicBezTo>
                  <a:cubicBezTo>
                    <a:pt x="1579" y="1074"/>
                    <a:pt x="1396" y="1401"/>
                    <a:pt x="1081" y="14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4" name="Freeform 241"/>
            <p:cNvSpPr>
              <a:spLocks noEditPoints="1"/>
            </p:cNvSpPr>
            <p:nvPr/>
          </p:nvSpPr>
          <p:spPr bwMode="auto">
            <a:xfrm>
              <a:off x="6179158" y="948241"/>
              <a:ext cx="1262063" cy="1262063"/>
            </a:xfrm>
            <a:custGeom>
              <a:avLst/>
              <a:gdLst>
                <a:gd name="T0" fmla="*/ 1335 w 1335"/>
                <a:gd name="T1" fmla="*/ 699 h 1335"/>
                <a:gd name="T2" fmla="*/ 1220 w 1335"/>
                <a:gd name="T3" fmla="*/ 586 h 1335"/>
                <a:gd name="T4" fmla="*/ 1300 w 1335"/>
                <a:gd name="T5" fmla="*/ 445 h 1335"/>
                <a:gd name="T6" fmla="*/ 1145 w 1335"/>
                <a:gd name="T7" fmla="*/ 378 h 1335"/>
                <a:gd name="T8" fmla="*/ 1162 w 1335"/>
                <a:gd name="T9" fmla="*/ 218 h 1335"/>
                <a:gd name="T10" fmla="*/ 1001 w 1335"/>
                <a:gd name="T11" fmla="*/ 219 h 1335"/>
                <a:gd name="T12" fmla="*/ 956 w 1335"/>
                <a:gd name="T13" fmla="*/ 65 h 1335"/>
                <a:gd name="T14" fmla="*/ 801 w 1335"/>
                <a:gd name="T15" fmla="*/ 125 h 1335"/>
                <a:gd name="T16" fmla="*/ 699 w 1335"/>
                <a:gd name="T17" fmla="*/ 0 h 1335"/>
                <a:gd name="T18" fmla="*/ 586 w 1335"/>
                <a:gd name="T19" fmla="*/ 115 h 1335"/>
                <a:gd name="T20" fmla="*/ 445 w 1335"/>
                <a:gd name="T21" fmla="*/ 35 h 1335"/>
                <a:gd name="T22" fmla="*/ 378 w 1335"/>
                <a:gd name="T23" fmla="*/ 190 h 1335"/>
                <a:gd name="T24" fmla="*/ 218 w 1335"/>
                <a:gd name="T25" fmla="*/ 173 h 1335"/>
                <a:gd name="T26" fmla="*/ 220 w 1335"/>
                <a:gd name="T27" fmla="*/ 334 h 1335"/>
                <a:gd name="T28" fmla="*/ 65 w 1335"/>
                <a:gd name="T29" fmla="*/ 379 h 1335"/>
                <a:gd name="T30" fmla="*/ 125 w 1335"/>
                <a:gd name="T31" fmla="*/ 535 h 1335"/>
                <a:gd name="T32" fmla="*/ 0 w 1335"/>
                <a:gd name="T33" fmla="*/ 636 h 1335"/>
                <a:gd name="T34" fmla="*/ 115 w 1335"/>
                <a:gd name="T35" fmla="*/ 749 h 1335"/>
                <a:gd name="T36" fmla="*/ 35 w 1335"/>
                <a:gd name="T37" fmla="*/ 890 h 1335"/>
                <a:gd name="T38" fmla="*/ 190 w 1335"/>
                <a:gd name="T39" fmla="*/ 957 h 1335"/>
                <a:gd name="T40" fmla="*/ 173 w 1335"/>
                <a:gd name="T41" fmla="*/ 1117 h 1335"/>
                <a:gd name="T42" fmla="*/ 334 w 1335"/>
                <a:gd name="T43" fmla="*/ 1116 h 1335"/>
                <a:gd name="T44" fmla="*/ 379 w 1335"/>
                <a:gd name="T45" fmla="*/ 1270 h 1335"/>
                <a:gd name="T46" fmla="*/ 535 w 1335"/>
                <a:gd name="T47" fmla="*/ 1210 h 1335"/>
                <a:gd name="T48" fmla="*/ 636 w 1335"/>
                <a:gd name="T49" fmla="*/ 1335 h 1335"/>
                <a:gd name="T50" fmla="*/ 749 w 1335"/>
                <a:gd name="T51" fmla="*/ 1220 h 1335"/>
                <a:gd name="T52" fmla="*/ 890 w 1335"/>
                <a:gd name="T53" fmla="*/ 1299 h 1335"/>
                <a:gd name="T54" fmla="*/ 957 w 1335"/>
                <a:gd name="T55" fmla="*/ 1145 h 1335"/>
                <a:gd name="T56" fmla="*/ 1117 w 1335"/>
                <a:gd name="T57" fmla="*/ 1162 h 1335"/>
                <a:gd name="T58" fmla="*/ 1116 w 1335"/>
                <a:gd name="T59" fmla="*/ 1001 h 1335"/>
                <a:gd name="T60" fmla="*/ 1271 w 1335"/>
                <a:gd name="T61" fmla="*/ 956 h 1335"/>
                <a:gd name="T62" fmla="*/ 1210 w 1335"/>
                <a:gd name="T63" fmla="*/ 801 h 1335"/>
                <a:gd name="T64" fmla="*/ 776 w 1335"/>
                <a:gd name="T65" fmla="*/ 1050 h 1335"/>
                <a:gd name="T66" fmla="*/ 560 w 1335"/>
                <a:gd name="T67" fmla="*/ 286 h 1335"/>
                <a:gd name="T68" fmla="*/ 776 w 1335"/>
                <a:gd name="T69" fmla="*/ 1050 h 1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35" h="1335">
                  <a:moveTo>
                    <a:pt x="1326" y="784"/>
                  </a:moveTo>
                  <a:cubicBezTo>
                    <a:pt x="1335" y="699"/>
                    <a:pt x="1335" y="699"/>
                    <a:pt x="1335" y="699"/>
                  </a:cubicBezTo>
                  <a:cubicBezTo>
                    <a:pt x="1226" y="658"/>
                    <a:pt x="1226" y="658"/>
                    <a:pt x="1226" y="658"/>
                  </a:cubicBezTo>
                  <a:cubicBezTo>
                    <a:pt x="1226" y="634"/>
                    <a:pt x="1224" y="610"/>
                    <a:pt x="1220" y="586"/>
                  </a:cubicBezTo>
                  <a:cubicBezTo>
                    <a:pt x="1323" y="527"/>
                    <a:pt x="1323" y="527"/>
                    <a:pt x="1323" y="527"/>
                  </a:cubicBezTo>
                  <a:cubicBezTo>
                    <a:pt x="1300" y="445"/>
                    <a:pt x="1300" y="445"/>
                    <a:pt x="1300" y="445"/>
                  </a:cubicBezTo>
                  <a:cubicBezTo>
                    <a:pt x="1181" y="448"/>
                    <a:pt x="1181" y="448"/>
                    <a:pt x="1181" y="448"/>
                  </a:cubicBezTo>
                  <a:cubicBezTo>
                    <a:pt x="1171" y="424"/>
                    <a:pt x="1159" y="400"/>
                    <a:pt x="1145" y="378"/>
                  </a:cubicBezTo>
                  <a:cubicBezTo>
                    <a:pt x="1215" y="284"/>
                    <a:pt x="1215" y="284"/>
                    <a:pt x="1215" y="284"/>
                  </a:cubicBezTo>
                  <a:cubicBezTo>
                    <a:pt x="1162" y="218"/>
                    <a:pt x="1162" y="218"/>
                    <a:pt x="1162" y="218"/>
                  </a:cubicBezTo>
                  <a:cubicBezTo>
                    <a:pt x="1055" y="266"/>
                    <a:pt x="1055" y="266"/>
                    <a:pt x="1055" y="266"/>
                  </a:cubicBezTo>
                  <a:cubicBezTo>
                    <a:pt x="1038" y="249"/>
                    <a:pt x="1020" y="234"/>
                    <a:pt x="1001" y="219"/>
                  </a:cubicBezTo>
                  <a:cubicBezTo>
                    <a:pt x="1031" y="106"/>
                    <a:pt x="1031" y="106"/>
                    <a:pt x="1031" y="106"/>
                  </a:cubicBezTo>
                  <a:cubicBezTo>
                    <a:pt x="956" y="65"/>
                    <a:pt x="956" y="65"/>
                    <a:pt x="956" y="65"/>
                  </a:cubicBezTo>
                  <a:cubicBezTo>
                    <a:pt x="875" y="149"/>
                    <a:pt x="875" y="149"/>
                    <a:pt x="875" y="149"/>
                  </a:cubicBezTo>
                  <a:cubicBezTo>
                    <a:pt x="851" y="139"/>
                    <a:pt x="826" y="131"/>
                    <a:pt x="801" y="125"/>
                  </a:cubicBezTo>
                  <a:cubicBezTo>
                    <a:pt x="784" y="9"/>
                    <a:pt x="784" y="9"/>
                    <a:pt x="784" y="9"/>
                  </a:cubicBezTo>
                  <a:cubicBezTo>
                    <a:pt x="699" y="0"/>
                    <a:pt x="699" y="0"/>
                    <a:pt x="699" y="0"/>
                  </a:cubicBezTo>
                  <a:cubicBezTo>
                    <a:pt x="658" y="109"/>
                    <a:pt x="658" y="109"/>
                    <a:pt x="658" y="109"/>
                  </a:cubicBezTo>
                  <a:cubicBezTo>
                    <a:pt x="634" y="109"/>
                    <a:pt x="610" y="111"/>
                    <a:pt x="586" y="115"/>
                  </a:cubicBezTo>
                  <a:cubicBezTo>
                    <a:pt x="527" y="12"/>
                    <a:pt x="527" y="12"/>
                    <a:pt x="527" y="12"/>
                  </a:cubicBezTo>
                  <a:cubicBezTo>
                    <a:pt x="445" y="35"/>
                    <a:pt x="445" y="35"/>
                    <a:pt x="445" y="35"/>
                  </a:cubicBezTo>
                  <a:cubicBezTo>
                    <a:pt x="448" y="154"/>
                    <a:pt x="448" y="154"/>
                    <a:pt x="448" y="154"/>
                  </a:cubicBezTo>
                  <a:cubicBezTo>
                    <a:pt x="424" y="164"/>
                    <a:pt x="400" y="176"/>
                    <a:pt x="378" y="190"/>
                  </a:cubicBezTo>
                  <a:cubicBezTo>
                    <a:pt x="284" y="120"/>
                    <a:pt x="284" y="120"/>
                    <a:pt x="284" y="120"/>
                  </a:cubicBezTo>
                  <a:cubicBezTo>
                    <a:pt x="218" y="173"/>
                    <a:pt x="218" y="173"/>
                    <a:pt x="218" y="173"/>
                  </a:cubicBezTo>
                  <a:cubicBezTo>
                    <a:pt x="266" y="280"/>
                    <a:pt x="266" y="280"/>
                    <a:pt x="266" y="280"/>
                  </a:cubicBezTo>
                  <a:cubicBezTo>
                    <a:pt x="249" y="297"/>
                    <a:pt x="234" y="315"/>
                    <a:pt x="220" y="334"/>
                  </a:cubicBezTo>
                  <a:cubicBezTo>
                    <a:pt x="106" y="305"/>
                    <a:pt x="106" y="305"/>
                    <a:pt x="106" y="305"/>
                  </a:cubicBezTo>
                  <a:cubicBezTo>
                    <a:pt x="65" y="379"/>
                    <a:pt x="65" y="379"/>
                    <a:pt x="65" y="379"/>
                  </a:cubicBezTo>
                  <a:cubicBezTo>
                    <a:pt x="149" y="460"/>
                    <a:pt x="149" y="460"/>
                    <a:pt x="149" y="460"/>
                  </a:cubicBezTo>
                  <a:cubicBezTo>
                    <a:pt x="139" y="484"/>
                    <a:pt x="131" y="509"/>
                    <a:pt x="125" y="535"/>
                  </a:cubicBezTo>
                  <a:cubicBezTo>
                    <a:pt x="9" y="551"/>
                    <a:pt x="9" y="551"/>
                    <a:pt x="9" y="551"/>
                  </a:cubicBezTo>
                  <a:cubicBezTo>
                    <a:pt x="0" y="636"/>
                    <a:pt x="0" y="636"/>
                    <a:pt x="0" y="636"/>
                  </a:cubicBezTo>
                  <a:cubicBezTo>
                    <a:pt x="109" y="678"/>
                    <a:pt x="109" y="678"/>
                    <a:pt x="109" y="678"/>
                  </a:cubicBezTo>
                  <a:cubicBezTo>
                    <a:pt x="110" y="701"/>
                    <a:pt x="111" y="725"/>
                    <a:pt x="115" y="749"/>
                  </a:cubicBezTo>
                  <a:cubicBezTo>
                    <a:pt x="12" y="809"/>
                    <a:pt x="12" y="809"/>
                    <a:pt x="12" y="809"/>
                  </a:cubicBezTo>
                  <a:cubicBezTo>
                    <a:pt x="35" y="890"/>
                    <a:pt x="35" y="890"/>
                    <a:pt x="35" y="890"/>
                  </a:cubicBezTo>
                  <a:cubicBezTo>
                    <a:pt x="154" y="887"/>
                    <a:pt x="154" y="887"/>
                    <a:pt x="154" y="887"/>
                  </a:cubicBezTo>
                  <a:cubicBezTo>
                    <a:pt x="164" y="912"/>
                    <a:pt x="177" y="935"/>
                    <a:pt x="190" y="957"/>
                  </a:cubicBezTo>
                  <a:cubicBezTo>
                    <a:pt x="120" y="1051"/>
                    <a:pt x="120" y="1051"/>
                    <a:pt x="120" y="1051"/>
                  </a:cubicBezTo>
                  <a:cubicBezTo>
                    <a:pt x="173" y="1117"/>
                    <a:pt x="173" y="1117"/>
                    <a:pt x="173" y="1117"/>
                  </a:cubicBezTo>
                  <a:cubicBezTo>
                    <a:pt x="280" y="1070"/>
                    <a:pt x="280" y="1070"/>
                    <a:pt x="280" y="1070"/>
                  </a:cubicBezTo>
                  <a:cubicBezTo>
                    <a:pt x="297" y="1086"/>
                    <a:pt x="315" y="1102"/>
                    <a:pt x="334" y="1116"/>
                  </a:cubicBezTo>
                  <a:cubicBezTo>
                    <a:pt x="305" y="1229"/>
                    <a:pt x="305" y="1229"/>
                    <a:pt x="305" y="1229"/>
                  </a:cubicBezTo>
                  <a:cubicBezTo>
                    <a:pt x="379" y="1270"/>
                    <a:pt x="379" y="1270"/>
                    <a:pt x="379" y="1270"/>
                  </a:cubicBezTo>
                  <a:cubicBezTo>
                    <a:pt x="460" y="1186"/>
                    <a:pt x="460" y="1186"/>
                    <a:pt x="460" y="1186"/>
                  </a:cubicBezTo>
                  <a:cubicBezTo>
                    <a:pt x="484" y="1196"/>
                    <a:pt x="509" y="1204"/>
                    <a:pt x="535" y="1210"/>
                  </a:cubicBezTo>
                  <a:cubicBezTo>
                    <a:pt x="551" y="1326"/>
                    <a:pt x="551" y="1326"/>
                    <a:pt x="551" y="1326"/>
                  </a:cubicBezTo>
                  <a:cubicBezTo>
                    <a:pt x="636" y="1335"/>
                    <a:pt x="636" y="1335"/>
                    <a:pt x="636" y="1335"/>
                  </a:cubicBezTo>
                  <a:cubicBezTo>
                    <a:pt x="678" y="1226"/>
                    <a:pt x="678" y="1226"/>
                    <a:pt x="678" y="1226"/>
                  </a:cubicBezTo>
                  <a:cubicBezTo>
                    <a:pt x="701" y="1226"/>
                    <a:pt x="725" y="1224"/>
                    <a:pt x="749" y="1220"/>
                  </a:cubicBezTo>
                  <a:cubicBezTo>
                    <a:pt x="808" y="1323"/>
                    <a:pt x="808" y="1323"/>
                    <a:pt x="808" y="1323"/>
                  </a:cubicBezTo>
                  <a:cubicBezTo>
                    <a:pt x="890" y="1299"/>
                    <a:pt x="890" y="1299"/>
                    <a:pt x="890" y="1299"/>
                  </a:cubicBezTo>
                  <a:cubicBezTo>
                    <a:pt x="887" y="1181"/>
                    <a:pt x="887" y="1181"/>
                    <a:pt x="887" y="1181"/>
                  </a:cubicBezTo>
                  <a:cubicBezTo>
                    <a:pt x="912" y="1171"/>
                    <a:pt x="935" y="1159"/>
                    <a:pt x="957" y="1145"/>
                  </a:cubicBezTo>
                  <a:cubicBezTo>
                    <a:pt x="1051" y="1215"/>
                    <a:pt x="1051" y="1215"/>
                    <a:pt x="1051" y="1215"/>
                  </a:cubicBezTo>
                  <a:cubicBezTo>
                    <a:pt x="1117" y="1162"/>
                    <a:pt x="1117" y="1162"/>
                    <a:pt x="1117" y="1162"/>
                  </a:cubicBezTo>
                  <a:cubicBezTo>
                    <a:pt x="1070" y="1055"/>
                    <a:pt x="1070" y="1055"/>
                    <a:pt x="1070" y="1055"/>
                  </a:cubicBezTo>
                  <a:cubicBezTo>
                    <a:pt x="1086" y="1038"/>
                    <a:pt x="1102" y="1020"/>
                    <a:pt x="1116" y="1001"/>
                  </a:cubicBezTo>
                  <a:cubicBezTo>
                    <a:pt x="1229" y="1031"/>
                    <a:pt x="1229" y="1031"/>
                    <a:pt x="1229" y="1031"/>
                  </a:cubicBezTo>
                  <a:cubicBezTo>
                    <a:pt x="1271" y="956"/>
                    <a:pt x="1271" y="956"/>
                    <a:pt x="1271" y="956"/>
                  </a:cubicBezTo>
                  <a:cubicBezTo>
                    <a:pt x="1186" y="875"/>
                    <a:pt x="1186" y="875"/>
                    <a:pt x="1186" y="875"/>
                  </a:cubicBezTo>
                  <a:cubicBezTo>
                    <a:pt x="1196" y="851"/>
                    <a:pt x="1204" y="826"/>
                    <a:pt x="1210" y="801"/>
                  </a:cubicBezTo>
                  <a:lnTo>
                    <a:pt x="1326" y="784"/>
                  </a:lnTo>
                  <a:close/>
                  <a:moveTo>
                    <a:pt x="776" y="1050"/>
                  </a:moveTo>
                  <a:cubicBezTo>
                    <a:pt x="565" y="1109"/>
                    <a:pt x="345" y="986"/>
                    <a:pt x="286" y="775"/>
                  </a:cubicBezTo>
                  <a:cubicBezTo>
                    <a:pt x="226" y="564"/>
                    <a:pt x="349" y="345"/>
                    <a:pt x="560" y="286"/>
                  </a:cubicBezTo>
                  <a:cubicBezTo>
                    <a:pt x="771" y="226"/>
                    <a:pt x="990" y="349"/>
                    <a:pt x="1050" y="560"/>
                  </a:cubicBezTo>
                  <a:cubicBezTo>
                    <a:pt x="1109" y="771"/>
                    <a:pt x="987" y="990"/>
                    <a:pt x="776" y="10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245"/>
            <p:cNvSpPr>
              <a:spLocks/>
            </p:cNvSpPr>
            <p:nvPr/>
          </p:nvSpPr>
          <p:spPr bwMode="auto">
            <a:xfrm>
              <a:off x="7522183" y="1941222"/>
              <a:ext cx="190500" cy="178594"/>
            </a:xfrm>
            <a:custGeom>
              <a:avLst/>
              <a:gdLst>
                <a:gd name="T0" fmla="*/ 128 w 202"/>
                <a:gd name="T1" fmla="*/ 3 h 189"/>
                <a:gd name="T2" fmla="*/ 104 w 202"/>
                <a:gd name="T3" fmla="*/ 0 h 189"/>
                <a:gd name="T4" fmla="*/ 13 w 202"/>
                <a:gd name="T5" fmla="*/ 71 h 189"/>
                <a:gd name="T6" fmla="*/ 82 w 202"/>
                <a:gd name="T7" fmla="*/ 186 h 189"/>
                <a:gd name="T8" fmla="*/ 105 w 202"/>
                <a:gd name="T9" fmla="*/ 189 h 189"/>
                <a:gd name="T10" fmla="*/ 196 w 202"/>
                <a:gd name="T11" fmla="*/ 117 h 189"/>
                <a:gd name="T12" fmla="*/ 186 w 202"/>
                <a:gd name="T13" fmla="*/ 46 h 189"/>
                <a:gd name="T14" fmla="*/ 128 w 202"/>
                <a:gd name="T15" fmla="*/ 3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2" h="189">
                  <a:moveTo>
                    <a:pt x="128" y="3"/>
                  </a:moveTo>
                  <a:cubicBezTo>
                    <a:pt x="120" y="1"/>
                    <a:pt x="112" y="0"/>
                    <a:pt x="104" y="0"/>
                  </a:cubicBezTo>
                  <a:cubicBezTo>
                    <a:pt x="61" y="0"/>
                    <a:pt x="23" y="29"/>
                    <a:pt x="13" y="71"/>
                  </a:cubicBezTo>
                  <a:cubicBezTo>
                    <a:pt x="0" y="122"/>
                    <a:pt x="31" y="173"/>
                    <a:pt x="82" y="186"/>
                  </a:cubicBezTo>
                  <a:cubicBezTo>
                    <a:pt x="89" y="188"/>
                    <a:pt x="97" y="189"/>
                    <a:pt x="105" y="189"/>
                  </a:cubicBezTo>
                  <a:cubicBezTo>
                    <a:pt x="148" y="189"/>
                    <a:pt x="186" y="160"/>
                    <a:pt x="196" y="117"/>
                  </a:cubicBezTo>
                  <a:cubicBezTo>
                    <a:pt x="202" y="93"/>
                    <a:pt x="199" y="67"/>
                    <a:pt x="186" y="46"/>
                  </a:cubicBezTo>
                  <a:cubicBezTo>
                    <a:pt x="173" y="24"/>
                    <a:pt x="152" y="9"/>
                    <a:pt x="128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Freeform 246"/>
            <p:cNvSpPr>
              <a:spLocks noEditPoints="1"/>
            </p:cNvSpPr>
            <p:nvPr/>
          </p:nvSpPr>
          <p:spPr bwMode="auto">
            <a:xfrm>
              <a:off x="7270962" y="1681666"/>
              <a:ext cx="697706" cy="697706"/>
            </a:xfrm>
            <a:custGeom>
              <a:avLst/>
              <a:gdLst>
                <a:gd name="T0" fmla="*/ 730 w 738"/>
                <a:gd name="T1" fmla="*/ 445 h 738"/>
                <a:gd name="T2" fmla="*/ 738 w 738"/>
                <a:gd name="T3" fmla="*/ 357 h 738"/>
                <a:gd name="T4" fmla="*/ 647 w 738"/>
                <a:gd name="T5" fmla="*/ 319 h 738"/>
                <a:gd name="T6" fmla="*/ 625 w 738"/>
                <a:gd name="T7" fmla="*/ 250 h 738"/>
                <a:gd name="T8" fmla="*/ 678 w 738"/>
                <a:gd name="T9" fmla="*/ 168 h 738"/>
                <a:gd name="T10" fmla="*/ 622 w 738"/>
                <a:gd name="T11" fmla="*/ 100 h 738"/>
                <a:gd name="T12" fmla="*/ 530 w 738"/>
                <a:gd name="T13" fmla="*/ 137 h 738"/>
                <a:gd name="T14" fmla="*/ 469 w 738"/>
                <a:gd name="T15" fmla="*/ 105 h 738"/>
                <a:gd name="T16" fmla="*/ 448 w 738"/>
                <a:gd name="T17" fmla="*/ 9 h 738"/>
                <a:gd name="T18" fmla="*/ 360 w 738"/>
                <a:gd name="T19" fmla="*/ 0 h 738"/>
                <a:gd name="T20" fmla="*/ 322 w 738"/>
                <a:gd name="T21" fmla="*/ 91 h 738"/>
                <a:gd name="T22" fmla="*/ 253 w 738"/>
                <a:gd name="T23" fmla="*/ 112 h 738"/>
                <a:gd name="T24" fmla="*/ 170 w 738"/>
                <a:gd name="T25" fmla="*/ 59 h 738"/>
                <a:gd name="T26" fmla="*/ 102 w 738"/>
                <a:gd name="T27" fmla="*/ 115 h 738"/>
                <a:gd name="T28" fmla="*/ 139 w 738"/>
                <a:gd name="T29" fmla="*/ 206 h 738"/>
                <a:gd name="T30" fmla="*/ 105 w 738"/>
                <a:gd name="T31" fmla="*/ 271 h 738"/>
                <a:gd name="T32" fmla="*/ 8 w 738"/>
                <a:gd name="T33" fmla="*/ 292 h 738"/>
                <a:gd name="T34" fmla="*/ 0 w 738"/>
                <a:gd name="T35" fmla="*/ 379 h 738"/>
                <a:gd name="T36" fmla="*/ 92 w 738"/>
                <a:gd name="T37" fmla="*/ 418 h 738"/>
                <a:gd name="T38" fmla="*/ 113 w 738"/>
                <a:gd name="T39" fmla="*/ 486 h 738"/>
                <a:gd name="T40" fmla="*/ 59 w 738"/>
                <a:gd name="T41" fmla="*/ 570 h 738"/>
                <a:gd name="T42" fmla="*/ 116 w 738"/>
                <a:gd name="T43" fmla="*/ 637 h 738"/>
                <a:gd name="T44" fmla="*/ 208 w 738"/>
                <a:gd name="T45" fmla="*/ 599 h 738"/>
                <a:gd name="T46" fmla="*/ 270 w 738"/>
                <a:gd name="T47" fmla="*/ 632 h 738"/>
                <a:gd name="T48" fmla="*/ 291 w 738"/>
                <a:gd name="T49" fmla="*/ 730 h 738"/>
                <a:gd name="T50" fmla="*/ 379 w 738"/>
                <a:gd name="T51" fmla="*/ 738 h 738"/>
                <a:gd name="T52" fmla="*/ 417 w 738"/>
                <a:gd name="T53" fmla="*/ 646 h 738"/>
                <a:gd name="T54" fmla="*/ 485 w 738"/>
                <a:gd name="T55" fmla="*/ 625 h 738"/>
                <a:gd name="T56" fmla="*/ 569 w 738"/>
                <a:gd name="T57" fmla="*/ 680 h 738"/>
                <a:gd name="T58" fmla="*/ 637 w 738"/>
                <a:gd name="T59" fmla="*/ 623 h 738"/>
                <a:gd name="T60" fmla="*/ 599 w 738"/>
                <a:gd name="T61" fmla="*/ 532 h 738"/>
                <a:gd name="T62" fmla="*/ 634 w 738"/>
                <a:gd name="T63" fmla="*/ 466 h 738"/>
                <a:gd name="T64" fmla="*/ 730 w 738"/>
                <a:gd name="T65" fmla="*/ 445 h 738"/>
                <a:gd name="T66" fmla="*/ 504 w 738"/>
                <a:gd name="T67" fmla="*/ 402 h 738"/>
                <a:gd name="T68" fmla="*/ 370 w 738"/>
                <a:gd name="T69" fmla="*/ 507 h 738"/>
                <a:gd name="T70" fmla="*/ 336 w 738"/>
                <a:gd name="T71" fmla="*/ 503 h 738"/>
                <a:gd name="T72" fmla="*/ 235 w 738"/>
                <a:gd name="T73" fmla="*/ 335 h 738"/>
                <a:gd name="T74" fmla="*/ 369 w 738"/>
                <a:gd name="T75" fmla="*/ 230 h 738"/>
                <a:gd name="T76" fmla="*/ 403 w 738"/>
                <a:gd name="T77" fmla="*/ 234 h 738"/>
                <a:gd name="T78" fmla="*/ 488 w 738"/>
                <a:gd name="T79" fmla="*/ 297 h 738"/>
                <a:gd name="T80" fmla="*/ 504 w 738"/>
                <a:gd name="T81" fmla="*/ 402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38" h="738">
                  <a:moveTo>
                    <a:pt x="730" y="445"/>
                  </a:moveTo>
                  <a:cubicBezTo>
                    <a:pt x="738" y="357"/>
                    <a:pt x="738" y="357"/>
                    <a:pt x="738" y="357"/>
                  </a:cubicBezTo>
                  <a:cubicBezTo>
                    <a:pt x="647" y="319"/>
                    <a:pt x="647" y="319"/>
                    <a:pt x="647" y="319"/>
                  </a:cubicBezTo>
                  <a:cubicBezTo>
                    <a:pt x="643" y="295"/>
                    <a:pt x="635" y="272"/>
                    <a:pt x="625" y="250"/>
                  </a:cubicBezTo>
                  <a:cubicBezTo>
                    <a:pt x="678" y="168"/>
                    <a:pt x="678" y="168"/>
                    <a:pt x="678" y="168"/>
                  </a:cubicBezTo>
                  <a:cubicBezTo>
                    <a:pt x="622" y="100"/>
                    <a:pt x="622" y="100"/>
                    <a:pt x="622" y="100"/>
                  </a:cubicBezTo>
                  <a:cubicBezTo>
                    <a:pt x="530" y="137"/>
                    <a:pt x="530" y="137"/>
                    <a:pt x="530" y="137"/>
                  </a:cubicBezTo>
                  <a:cubicBezTo>
                    <a:pt x="512" y="124"/>
                    <a:pt x="491" y="113"/>
                    <a:pt x="469" y="105"/>
                  </a:cubicBezTo>
                  <a:cubicBezTo>
                    <a:pt x="448" y="9"/>
                    <a:pt x="448" y="9"/>
                    <a:pt x="448" y="9"/>
                  </a:cubicBezTo>
                  <a:cubicBezTo>
                    <a:pt x="360" y="0"/>
                    <a:pt x="360" y="0"/>
                    <a:pt x="360" y="0"/>
                  </a:cubicBezTo>
                  <a:cubicBezTo>
                    <a:pt x="322" y="91"/>
                    <a:pt x="322" y="91"/>
                    <a:pt x="322" y="91"/>
                  </a:cubicBezTo>
                  <a:cubicBezTo>
                    <a:pt x="298" y="95"/>
                    <a:pt x="275" y="102"/>
                    <a:pt x="253" y="112"/>
                  </a:cubicBezTo>
                  <a:cubicBezTo>
                    <a:pt x="170" y="59"/>
                    <a:pt x="170" y="59"/>
                    <a:pt x="170" y="59"/>
                  </a:cubicBezTo>
                  <a:cubicBezTo>
                    <a:pt x="102" y="115"/>
                    <a:pt x="102" y="115"/>
                    <a:pt x="102" y="115"/>
                  </a:cubicBezTo>
                  <a:cubicBezTo>
                    <a:pt x="139" y="206"/>
                    <a:pt x="139" y="206"/>
                    <a:pt x="139" y="206"/>
                  </a:cubicBezTo>
                  <a:cubicBezTo>
                    <a:pt x="125" y="226"/>
                    <a:pt x="114" y="247"/>
                    <a:pt x="105" y="271"/>
                  </a:cubicBezTo>
                  <a:cubicBezTo>
                    <a:pt x="8" y="292"/>
                    <a:pt x="8" y="292"/>
                    <a:pt x="8" y="292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92" y="418"/>
                    <a:pt x="92" y="418"/>
                    <a:pt x="92" y="418"/>
                  </a:cubicBezTo>
                  <a:cubicBezTo>
                    <a:pt x="97" y="441"/>
                    <a:pt x="104" y="464"/>
                    <a:pt x="113" y="486"/>
                  </a:cubicBezTo>
                  <a:cubicBezTo>
                    <a:pt x="59" y="570"/>
                    <a:pt x="59" y="570"/>
                    <a:pt x="59" y="570"/>
                  </a:cubicBezTo>
                  <a:cubicBezTo>
                    <a:pt x="116" y="637"/>
                    <a:pt x="116" y="637"/>
                    <a:pt x="116" y="637"/>
                  </a:cubicBezTo>
                  <a:cubicBezTo>
                    <a:pt x="208" y="599"/>
                    <a:pt x="208" y="599"/>
                    <a:pt x="208" y="599"/>
                  </a:cubicBezTo>
                  <a:cubicBezTo>
                    <a:pt x="227" y="612"/>
                    <a:pt x="248" y="623"/>
                    <a:pt x="270" y="632"/>
                  </a:cubicBezTo>
                  <a:cubicBezTo>
                    <a:pt x="291" y="730"/>
                    <a:pt x="291" y="730"/>
                    <a:pt x="291" y="730"/>
                  </a:cubicBezTo>
                  <a:cubicBezTo>
                    <a:pt x="379" y="738"/>
                    <a:pt x="379" y="738"/>
                    <a:pt x="379" y="738"/>
                  </a:cubicBezTo>
                  <a:cubicBezTo>
                    <a:pt x="417" y="646"/>
                    <a:pt x="417" y="646"/>
                    <a:pt x="417" y="646"/>
                  </a:cubicBezTo>
                  <a:cubicBezTo>
                    <a:pt x="441" y="642"/>
                    <a:pt x="463" y="635"/>
                    <a:pt x="485" y="625"/>
                  </a:cubicBezTo>
                  <a:cubicBezTo>
                    <a:pt x="569" y="680"/>
                    <a:pt x="569" y="680"/>
                    <a:pt x="569" y="680"/>
                  </a:cubicBezTo>
                  <a:cubicBezTo>
                    <a:pt x="637" y="623"/>
                    <a:pt x="637" y="623"/>
                    <a:pt x="637" y="623"/>
                  </a:cubicBezTo>
                  <a:cubicBezTo>
                    <a:pt x="599" y="532"/>
                    <a:pt x="599" y="532"/>
                    <a:pt x="599" y="532"/>
                  </a:cubicBezTo>
                  <a:cubicBezTo>
                    <a:pt x="613" y="512"/>
                    <a:pt x="625" y="490"/>
                    <a:pt x="634" y="466"/>
                  </a:cubicBezTo>
                  <a:lnTo>
                    <a:pt x="730" y="445"/>
                  </a:lnTo>
                  <a:close/>
                  <a:moveTo>
                    <a:pt x="504" y="402"/>
                  </a:moveTo>
                  <a:cubicBezTo>
                    <a:pt x="489" y="464"/>
                    <a:pt x="433" y="507"/>
                    <a:pt x="370" y="507"/>
                  </a:cubicBezTo>
                  <a:cubicBezTo>
                    <a:pt x="358" y="507"/>
                    <a:pt x="347" y="506"/>
                    <a:pt x="336" y="503"/>
                  </a:cubicBezTo>
                  <a:cubicBezTo>
                    <a:pt x="262" y="484"/>
                    <a:pt x="217" y="409"/>
                    <a:pt x="235" y="335"/>
                  </a:cubicBezTo>
                  <a:cubicBezTo>
                    <a:pt x="251" y="273"/>
                    <a:pt x="306" y="230"/>
                    <a:pt x="369" y="230"/>
                  </a:cubicBezTo>
                  <a:cubicBezTo>
                    <a:pt x="381" y="230"/>
                    <a:pt x="392" y="231"/>
                    <a:pt x="403" y="234"/>
                  </a:cubicBezTo>
                  <a:cubicBezTo>
                    <a:pt x="439" y="243"/>
                    <a:pt x="469" y="265"/>
                    <a:pt x="488" y="297"/>
                  </a:cubicBezTo>
                  <a:cubicBezTo>
                    <a:pt x="508" y="329"/>
                    <a:pt x="513" y="366"/>
                    <a:pt x="504" y="40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Freeform 247"/>
            <p:cNvSpPr>
              <a:spLocks noEditPoints="1"/>
            </p:cNvSpPr>
            <p:nvPr/>
          </p:nvSpPr>
          <p:spPr bwMode="auto">
            <a:xfrm>
              <a:off x="5364770" y="2154344"/>
              <a:ext cx="472679" cy="471488"/>
            </a:xfrm>
            <a:custGeom>
              <a:avLst/>
              <a:gdLst>
                <a:gd name="T0" fmla="*/ 250 w 500"/>
                <a:gd name="T1" fmla="*/ 499 h 499"/>
                <a:gd name="T2" fmla="*/ 0 w 500"/>
                <a:gd name="T3" fmla="*/ 249 h 499"/>
                <a:gd name="T4" fmla="*/ 250 w 500"/>
                <a:gd name="T5" fmla="*/ 0 h 499"/>
                <a:gd name="T6" fmla="*/ 500 w 500"/>
                <a:gd name="T7" fmla="*/ 249 h 499"/>
                <a:gd name="T8" fmla="*/ 250 w 500"/>
                <a:gd name="T9" fmla="*/ 499 h 499"/>
                <a:gd name="T10" fmla="*/ 250 w 500"/>
                <a:gd name="T11" fmla="*/ 140 h 499"/>
                <a:gd name="T12" fmla="*/ 140 w 500"/>
                <a:gd name="T13" fmla="*/ 249 h 499"/>
                <a:gd name="T14" fmla="*/ 250 w 500"/>
                <a:gd name="T15" fmla="*/ 359 h 499"/>
                <a:gd name="T16" fmla="*/ 360 w 500"/>
                <a:gd name="T17" fmla="*/ 249 h 499"/>
                <a:gd name="T18" fmla="*/ 250 w 500"/>
                <a:gd name="T19" fmla="*/ 140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0" h="499">
                  <a:moveTo>
                    <a:pt x="250" y="499"/>
                  </a:moveTo>
                  <a:cubicBezTo>
                    <a:pt x="112" y="499"/>
                    <a:pt x="0" y="387"/>
                    <a:pt x="0" y="249"/>
                  </a:cubicBezTo>
                  <a:cubicBezTo>
                    <a:pt x="0" y="112"/>
                    <a:pt x="112" y="0"/>
                    <a:pt x="250" y="0"/>
                  </a:cubicBezTo>
                  <a:cubicBezTo>
                    <a:pt x="388" y="0"/>
                    <a:pt x="500" y="112"/>
                    <a:pt x="500" y="249"/>
                  </a:cubicBezTo>
                  <a:cubicBezTo>
                    <a:pt x="500" y="387"/>
                    <a:pt x="388" y="499"/>
                    <a:pt x="250" y="499"/>
                  </a:cubicBezTo>
                  <a:close/>
                  <a:moveTo>
                    <a:pt x="250" y="140"/>
                  </a:moveTo>
                  <a:cubicBezTo>
                    <a:pt x="190" y="140"/>
                    <a:pt x="140" y="189"/>
                    <a:pt x="140" y="249"/>
                  </a:cubicBezTo>
                  <a:cubicBezTo>
                    <a:pt x="140" y="310"/>
                    <a:pt x="190" y="359"/>
                    <a:pt x="250" y="359"/>
                  </a:cubicBezTo>
                  <a:cubicBezTo>
                    <a:pt x="311" y="359"/>
                    <a:pt x="360" y="310"/>
                    <a:pt x="360" y="249"/>
                  </a:cubicBezTo>
                  <a:cubicBezTo>
                    <a:pt x="360" y="189"/>
                    <a:pt x="311" y="140"/>
                    <a:pt x="250" y="14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Freeform 248"/>
            <p:cNvSpPr>
              <a:spLocks noEditPoints="1"/>
            </p:cNvSpPr>
            <p:nvPr/>
          </p:nvSpPr>
          <p:spPr bwMode="auto">
            <a:xfrm>
              <a:off x="6880437" y="2987782"/>
              <a:ext cx="541735" cy="544115"/>
            </a:xfrm>
            <a:custGeom>
              <a:avLst/>
              <a:gdLst>
                <a:gd name="T0" fmla="*/ 287 w 574"/>
                <a:gd name="T1" fmla="*/ 575 h 575"/>
                <a:gd name="T2" fmla="*/ 0 w 574"/>
                <a:gd name="T3" fmla="*/ 287 h 575"/>
                <a:gd name="T4" fmla="*/ 287 w 574"/>
                <a:gd name="T5" fmla="*/ 0 h 575"/>
                <a:gd name="T6" fmla="*/ 574 w 574"/>
                <a:gd name="T7" fmla="*/ 287 h 575"/>
                <a:gd name="T8" fmla="*/ 287 w 574"/>
                <a:gd name="T9" fmla="*/ 575 h 575"/>
                <a:gd name="T10" fmla="*/ 287 w 574"/>
                <a:gd name="T11" fmla="*/ 160 h 575"/>
                <a:gd name="T12" fmla="*/ 160 w 574"/>
                <a:gd name="T13" fmla="*/ 287 h 575"/>
                <a:gd name="T14" fmla="*/ 287 w 574"/>
                <a:gd name="T15" fmla="*/ 415 h 575"/>
                <a:gd name="T16" fmla="*/ 414 w 574"/>
                <a:gd name="T17" fmla="*/ 287 h 575"/>
                <a:gd name="T18" fmla="*/ 287 w 574"/>
                <a:gd name="T19" fmla="*/ 16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4" h="575">
                  <a:moveTo>
                    <a:pt x="287" y="575"/>
                  </a:moveTo>
                  <a:cubicBezTo>
                    <a:pt x="129" y="575"/>
                    <a:pt x="0" y="446"/>
                    <a:pt x="0" y="287"/>
                  </a:cubicBezTo>
                  <a:cubicBezTo>
                    <a:pt x="0" y="129"/>
                    <a:pt x="129" y="0"/>
                    <a:pt x="287" y="0"/>
                  </a:cubicBezTo>
                  <a:cubicBezTo>
                    <a:pt x="446" y="0"/>
                    <a:pt x="574" y="129"/>
                    <a:pt x="574" y="287"/>
                  </a:cubicBezTo>
                  <a:cubicBezTo>
                    <a:pt x="574" y="446"/>
                    <a:pt x="446" y="575"/>
                    <a:pt x="287" y="575"/>
                  </a:cubicBezTo>
                  <a:close/>
                  <a:moveTo>
                    <a:pt x="287" y="160"/>
                  </a:moveTo>
                  <a:cubicBezTo>
                    <a:pt x="217" y="160"/>
                    <a:pt x="160" y="217"/>
                    <a:pt x="160" y="287"/>
                  </a:cubicBezTo>
                  <a:cubicBezTo>
                    <a:pt x="160" y="358"/>
                    <a:pt x="217" y="415"/>
                    <a:pt x="287" y="415"/>
                  </a:cubicBezTo>
                  <a:cubicBezTo>
                    <a:pt x="357" y="415"/>
                    <a:pt x="414" y="358"/>
                    <a:pt x="414" y="287"/>
                  </a:cubicBezTo>
                  <a:cubicBezTo>
                    <a:pt x="414" y="217"/>
                    <a:pt x="357" y="160"/>
                    <a:pt x="287" y="1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2" name="Freeform 249"/>
            <p:cNvSpPr>
              <a:spLocks noEditPoints="1"/>
            </p:cNvSpPr>
            <p:nvPr/>
          </p:nvSpPr>
          <p:spPr bwMode="auto">
            <a:xfrm>
              <a:off x="6639930" y="1410203"/>
              <a:ext cx="342900" cy="342900"/>
            </a:xfrm>
            <a:custGeom>
              <a:avLst/>
              <a:gdLst>
                <a:gd name="T0" fmla="*/ 181 w 363"/>
                <a:gd name="T1" fmla="*/ 363 h 363"/>
                <a:gd name="T2" fmla="*/ 0 w 363"/>
                <a:gd name="T3" fmla="*/ 181 h 363"/>
                <a:gd name="T4" fmla="*/ 181 w 363"/>
                <a:gd name="T5" fmla="*/ 0 h 363"/>
                <a:gd name="T6" fmla="*/ 363 w 363"/>
                <a:gd name="T7" fmla="*/ 181 h 363"/>
                <a:gd name="T8" fmla="*/ 181 w 363"/>
                <a:gd name="T9" fmla="*/ 363 h 363"/>
                <a:gd name="T10" fmla="*/ 181 w 363"/>
                <a:gd name="T11" fmla="*/ 120 h 363"/>
                <a:gd name="T12" fmla="*/ 120 w 363"/>
                <a:gd name="T13" fmla="*/ 181 h 363"/>
                <a:gd name="T14" fmla="*/ 181 w 363"/>
                <a:gd name="T15" fmla="*/ 243 h 363"/>
                <a:gd name="T16" fmla="*/ 243 w 363"/>
                <a:gd name="T17" fmla="*/ 181 h 363"/>
                <a:gd name="T18" fmla="*/ 181 w 363"/>
                <a:gd name="T19" fmla="*/ 12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3" h="363">
                  <a:moveTo>
                    <a:pt x="181" y="363"/>
                  </a:moveTo>
                  <a:cubicBezTo>
                    <a:pt x="81" y="363"/>
                    <a:pt x="0" y="282"/>
                    <a:pt x="0" y="181"/>
                  </a:cubicBezTo>
                  <a:cubicBezTo>
                    <a:pt x="0" y="81"/>
                    <a:pt x="81" y="0"/>
                    <a:pt x="181" y="0"/>
                  </a:cubicBezTo>
                  <a:cubicBezTo>
                    <a:pt x="281" y="0"/>
                    <a:pt x="363" y="81"/>
                    <a:pt x="363" y="181"/>
                  </a:cubicBezTo>
                  <a:cubicBezTo>
                    <a:pt x="363" y="282"/>
                    <a:pt x="281" y="363"/>
                    <a:pt x="181" y="363"/>
                  </a:cubicBezTo>
                  <a:close/>
                  <a:moveTo>
                    <a:pt x="181" y="120"/>
                  </a:moveTo>
                  <a:cubicBezTo>
                    <a:pt x="147" y="120"/>
                    <a:pt x="120" y="147"/>
                    <a:pt x="120" y="181"/>
                  </a:cubicBezTo>
                  <a:cubicBezTo>
                    <a:pt x="120" y="215"/>
                    <a:pt x="147" y="243"/>
                    <a:pt x="181" y="243"/>
                  </a:cubicBezTo>
                  <a:cubicBezTo>
                    <a:pt x="215" y="243"/>
                    <a:pt x="243" y="215"/>
                    <a:pt x="243" y="181"/>
                  </a:cubicBezTo>
                  <a:cubicBezTo>
                    <a:pt x="243" y="147"/>
                    <a:pt x="215" y="120"/>
                    <a:pt x="181" y="1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</p:spTree>
    <p:extLst>
      <p:ext uri="{BB962C8B-B14F-4D97-AF65-F5344CB8AC3E}">
        <p14:creationId xmlns:p14="http://schemas.microsoft.com/office/powerpoint/2010/main" val="128244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Rectangle 5"/>
          <p:cNvSpPr/>
          <p:nvPr/>
        </p:nvSpPr>
        <p:spPr>
          <a:xfrm>
            <a:off x="2339752" y="6381328"/>
            <a:ext cx="6637427" cy="476672"/>
          </a:xfrm>
          <a:custGeom>
            <a:avLst/>
            <a:gdLst>
              <a:gd name="connsiteX0" fmla="*/ 0 w 6637427"/>
              <a:gd name="connsiteY0" fmla="*/ 0 h 476672"/>
              <a:gd name="connsiteX1" fmla="*/ 6637427 w 6637427"/>
              <a:gd name="connsiteY1" fmla="*/ 0 h 476672"/>
              <a:gd name="connsiteX2" fmla="*/ 6637427 w 6637427"/>
              <a:gd name="connsiteY2" fmla="*/ 476672 h 476672"/>
              <a:gd name="connsiteX3" fmla="*/ 0 w 6637427"/>
              <a:gd name="connsiteY3" fmla="*/ 476672 h 476672"/>
              <a:gd name="connsiteX4" fmla="*/ 0 w 6637427"/>
              <a:gd name="connsiteY4" fmla="*/ 0 h 476672"/>
              <a:gd name="connsiteX0" fmla="*/ 266132 w 6637427"/>
              <a:gd name="connsiteY0" fmla="*/ 0 h 476672"/>
              <a:gd name="connsiteX1" fmla="*/ 6637427 w 6637427"/>
              <a:gd name="connsiteY1" fmla="*/ 0 h 476672"/>
              <a:gd name="connsiteX2" fmla="*/ 6637427 w 6637427"/>
              <a:gd name="connsiteY2" fmla="*/ 476672 h 476672"/>
              <a:gd name="connsiteX3" fmla="*/ 0 w 6637427"/>
              <a:gd name="connsiteY3" fmla="*/ 476672 h 476672"/>
              <a:gd name="connsiteX4" fmla="*/ 266132 w 6637427"/>
              <a:gd name="connsiteY4" fmla="*/ 0 h 47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37427" h="476672">
                <a:moveTo>
                  <a:pt x="266132" y="0"/>
                </a:moveTo>
                <a:lnTo>
                  <a:pt x="6637427" y="0"/>
                </a:lnTo>
                <a:lnTo>
                  <a:pt x="6637427" y="476672"/>
                </a:lnTo>
                <a:lnTo>
                  <a:pt x="0" y="476672"/>
                </a:lnTo>
                <a:lnTo>
                  <a:pt x="266132" y="0"/>
                </a:lnTo>
                <a:close/>
              </a:path>
            </a:pathLst>
          </a:custGeom>
          <a:solidFill>
            <a:srgbClr val="487F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491076"/>
            <a:ext cx="1428750" cy="257175"/>
          </a:xfrm>
          <a:prstGeom prst="rect">
            <a:avLst/>
          </a:prstGeom>
        </p:spPr>
      </p:pic>
      <p:sp>
        <p:nvSpPr>
          <p:cNvPr id="10" name="Rectangle 5"/>
          <p:cNvSpPr/>
          <p:nvPr/>
        </p:nvSpPr>
        <p:spPr>
          <a:xfrm>
            <a:off x="4779640" y="6381328"/>
            <a:ext cx="4364360" cy="476672"/>
          </a:xfrm>
          <a:custGeom>
            <a:avLst/>
            <a:gdLst>
              <a:gd name="connsiteX0" fmla="*/ 0 w 6637427"/>
              <a:gd name="connsiteY0" fmla="*/ 0 h 476672"/>
              <a:gd name="connsiteX1" fmla="*/ 6637427 w 6637427"/>
              <a:gd name="connsiteY1" fmla="*/ 0 h 476672"/>
              <a:gd name="connsiteX2" fmla="*/ 6637427 w 6637427"/>
              <a:gd name="connsiteY2" fmla="*/ 476672 h 476672"/>
              <a:gd name="connsiteX3" fmla="*/ 0 w 6637427"/>
              <a:gd name="connsiteY3" fmla="*/ 476672 h 476672"/>
              <a:gd name="connsiteX4" fmla="*/ 0 w 6637427"/>
              <a:gd name="connsiteY4" fmla="*/ 0 h 476672"/>
              <a:gd name="connsiteX0" fmla="*/ 266132 w 6637427"/>
              <a:gd name="connsiteY0" fmla="*/ 0 h 476672"/>
              <a:gd name="connsiteX1" fmla="*/ 6637427 w 6637427"/>
              <a:gd name="connsiteY1" fmla="*/ 0 h 476672"/>
              <a:gd name="connsiteX2" fmla="*/ 6637427 w 6637427"/>
              <a:gd name="connsiteY2" fmla="*/ 476672 h 476672"/>
              <a:gd name="connsiteX3" fmla="*/ 0 w 6637427"/>
              <a:gd name="connsiteY3" fmla="*/ 476672 h 476672"/>
              <a:gd name="connsiteX4" fmla="*/ 266132 w 6637427"/>
              <a:gd name="connsiteY4" fmla="*/ 0 h 47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37427" h="476672">
                <a:moveTo>
                  <a:pt x="266132" y="0"/>
                </a:moveTo>
                <a:lnTo>
                  <a:pt x="6637427" y="0"/>
                </a:lnTo>
                <a:lnTo>
                  <a:pt x="6637427" y="476672"/>
                </a:lnTo>
                <a:lnTo>
                  <a:pt x="0" y="476672"/>
                </a:lnTo>
                <a:lnTo>
                  <a:pt x="266132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9" name="TextBox 8"/>
          <p:cNvSpPr txBox="1"/>
          <p:nvPr/>
        </p:nvSpPr>
        <p:spPr>
          <a:xfrm>
            <a:off x="4932040" y="6419609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000" dirty="0" smtClean="0">
                <a:solidFill>
                  <a:schemeClr val="bg1"/>
                </a:solidFill>
              </a:rPr>
              <a:t>Esentepe Mah. Kasap </a:t>
            </a:r>
            <a:r>
              <a:rPr lang="tr-TR" sz="1000" dirty="0" err="1" smtClean="0">
                <a:solidFill>
                  <a:schemeClr val="bg1"/>
                </a:solidFill>
              </a:rPr>
              <a:t>Sk</a:t>
            </a:r>
            <a:r>
              <a:rPr lang="tr-TR" sz="1000" dirty="0" smtClean="0">
                <a:solidFill>
                  <a:schemeClr val="bg1"/>
                </a:solidFill>
              </a:rPr>
              <a:t>. </a:t>
            </a:r>
            <a:r>
              <a:rPr lang="tr-TR" sz="1000" dirty="0" err="1" smtClean="0">
                <a:solidFill>
                  <a:schemeClr val="bg1"/>
                </a:solidFill>
              </a:rPr>
              <a:t>Ozden</a:t>
            </a:r>
            <a:r>
              <a:rPr lang="tr-TR" sz="1000" dirty="0" smtClean="0">
                <a:solidFill>
                  <a:schemeClr val="bg1"/>
                </a:solidFill>
              </a:rPr>
              <a:t> Apt. No:15 K:3 D:10 Şişli - İstanbul</a:t>
            </a:r>
          </a:p>
          <a:p>
            <a:pPr algn="r"/>
            <a:r>
              <a:rPr lang="tr-TR" sz="1000" dirty="0" smtClean="0">
                <a:solidFill>
                  <a:schemeClr val="bg1"/>
                </a:solidFill>
              </a:rPr>
              <a:t>Tel: 0212 213 07 07     Faks: 0212 213 37 07     Eposta: info@siztek.com.tr</a:t>
            </a:r>
            <a:endParaRPr lang="tr-TR" sz="10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71800" y="6464369"/>
            <a:ext cx="1829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/>
              <a:t>‘’teknolojinizin güvencesi‘’</a:t>
            </a:r>
            <a:endParaRPr lang="tr-TR" sz="12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-180528" y="692696"/>
            <a:ext cx="864096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5659" y="173831"/>
            <a:ext cx="2353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487F9E"/>
                </a:solidFill>
              </a:rPr>
              <a:t>WHAT WE OFFER</a:t>
            </a:r>
            <a:endParaRPr lang="tr-TR" sz="2400" b="1" dirty="0">
              <a:solidFill>
                <a:srgbClr val="487F9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3988" y="1052736"/>
            <a:ext cx="800644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 smtClean="0"/>
              <a:t>After</a:t>
            </a:r>
            <a:r>
              <a:rPr lang="tr-TR" b="1" dirty="0" smtClean="0"/>
              <a:t> </a:t>
            </a:r>
            <a:r>
              <a:rPr lang="en-US" b="1" dirty="0" smtClean="0"/>
              <a:t>Sales </a:t>
            </a:r>
            <a:r>
              <a:rPr lang="en-US" b="1" dirty="0"/>
              <a:t>Professional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SLA Based Support and Maintenance Contracts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en-US" dirty="0" smtClean="0"/>
              <a:t>(</a:t>
            </a:r>
            <a:r>
              <a:rPr lang="en-US" dirty="0"/>
              <a:t>7x24 Mission critical)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Outsourcing Services at Customer Premises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3’rd party and Vendor relationship on behalf of customer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Regular evaluation of </a:t>
            </a:r>
            <a:r>
              <a:rPr lang="en-US" dirty="0" err="1" smtClean="0"/>
              <a:t>cust</a:t>
            </a:r>
            <a:r>
              <a:rPr lang="tr-TR" dirty="0" smtClean="0"/>
              <a:t>o</a:t>
            </a:r>
            <a:r>
              <a:rPr lang="en-US" dirty="0" err="1" smtClean="0"/>
              <a:t>mer</a:t>
            </a:r>
            <a:r>
              <a:rPr lang="en-US" dirty="0" smtClean="0"/>
              <a:t> satisfaction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Helpdesk for clients at customer site</a:t>
            </a:r>
          </a:p>
        </p:txBody>
      </p:sp>
      <p:sp>
        <p:nvSpPr>
          <p:cNvPr id="29" name="Oval 28"/>
          <p:cNvSpPr/>
          <p:nvPr/>
        </p:nvSpPr>
        <p:spPr>
          <a:xfrm rot="16200000">
            <a:off x="7366385" y="894155"/>
            <a:ext cx="1056278" cy="1056278"/>
          </a:xfrm>
          <a:prstGeom prst="ellipse">
            <a:avLst/>
          </a:prstGeom>
          <a:solidFill>
            <a:srgbClr val="487F9E"/>
          </a:solidFill>
          <a:ln w="88900" cap="flat" cmpd="thickThin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>
              <a:solidFill>
                <a:srgbClr val="E3D29D"/>
              </a:solidFill>
            </a:endParaRPr>
          </a:p>
        </p:txBody>
      </p:sp>
      <p:sp>
        <p:nvSpPr>
          <p:cNvPr id="30" name="Freeform 33"/>
          <p:cNvSpPr>
            <a:spLocks noEditPoints="1"/>
          </p:cNvSpPr>
          <p:nvPr/>
        </p:nvSpPr>
        <p:spPr bwMode="auto">
          <a:xfrm>
            <a:off x="7627730" y="1185664"/>
            <a:ext cx="533588" cy="473260"/>
          </a:xfrm>
          <a:custGeom>
            <a:avLst/>
            <a:gdLst>
              <a:gd name="T0" fmla="*/ 211 w 214"/>
              <a:gd name="T1" fmla="*/ 26 h 189"/>
              <a:gd name="T2" fmla="*/ 193 w 214"/>
              <a:gd name="T3" fmla="*/ 7 h 189"/>
              <a:gd name="T4" fmla="*/ 183 w 214"/>
              <a:gd name="T5" fmla="*/ 7 h 189"/>
              <a:gd name="T6" fmla="*/ 181 w 214"/>
              <a:gd name="T7" fmla="*/ 13 h 189"/>
              <a:gd name="T8" fmla="*/ 177 w 214"/>
              <a:gd name="T9" fmla="*/ 14 h 189"/>
              <a:gd name="T10" fmla="*/ 177 w 214"/>
              <a:gd name="T11" fmla="*/ 14 h 189"/>
              <a:gd name="T12" fmla="*/ 129 w 214"/>
              <a:gd name="T13" fmla="*/ 63 h 189"/>
              <a:gd name="T14" fmla="*/ 126 w 214"/>
              <a:gd name="T15" fmla="*/ 75 h 189"/>
              <a:gd name="T16" fmla="*/ 131 w 214"/>
              <a:gd name="T17" fmla="*/ 80 h 189"/>
              <a:gd name="T18" fmla="*/ 131 w 214"/>
              <a:gd name="T19" fmla="*/ 80 h 189"/>
              <a:gd name="T20" fmla="*/ 131 w 214"/>
              <a:gd name="T21" fmla="*/ 81 h 189"/>
              <a:gd name="T22" fmla="*/ 121 w 214"/>
              <a:gd name="T23" fmla="*/ 92 h 189"/>
              <a:gd name="T24" fmla="*/ 85 w 214"/>
              <a:gd name="T25" fmla="*/ 56 h 189"/>
              <a:gd name="T26" fmla="*/ 74 w 214"/>
              <a:gd name="T27" fmla="*/ 15 h 189"/>
              <a:gd name="T28" fmla="*/ 34 w 214"/>
              <a:gd name="T29" fmla="*/ 4 h 189"/>
              <a:gd name="T30" fmla="*/ 57 w 214"/>
              <a:gd name="T31" fmla="*/ 28 h 189"/>
              <a:gd name="T32" fmla="*/ 51 w 214"/>
              <a:gd name="T33" fmla="*/ 52 h 189"/>
              <a:gd name="T34" fmla="*/ 28 w 214"/>
              <a:gd name="T35" fmla="*/ 58 h 189"/>
              <a:gd name="T36" fmla="*/ 4 w 214"/>
              <a:gd name="T37" fmla="*/ 34 h 189"/>
              <a:gd name="T38" fmla="*/ 15 w 214"/>
              <a:gd name="T39" fmla="*/ 75 h 189"/>
              <a:gd name="T40" fmla="*/ 58 w 214"/>
              <a:gd name="T41" fmla="*/ 85 h 189"/>
              <a:gd name="T42" fmla="*/ 58 w 214"/>
              <a:gd name="T43" fmla="*/ 85 h 189"/>
              <a:gd name="T44" fmla="*/ 92 w 214"/>
              <a:gd name="T45" fmla="*/ 120 h 189"/>
              <a:gd name="T46" fmla="*/ 60 w 214"/>
              <a:gd name="T47" fmla="*/ 153 h 189"/>
              <a:gd name="T48" fmla="*/ 58 w 214"/>
              <a:gd name="T49" fmla="*/ 151 h 189"/>
              <a:gd name="T50" fmla="*/ 49 w 214"/>
              <a:gd name="T51" fmla="*/ 158 h 189"/>
              <a:gd name="T52" fmla="*/ 33 w 214"/>
              <a:gd name="T53" fmla="*/ 183 h 189"/>
              <a:gd name="T54" fmla="*/ 37 w 214"/>
              <a:gd name="T55" fmla="*/ 187 h 189"/>
              <a:gd name="T56" fmla="*/ 61 w 214"/>
              <a:gd name="T57" fmla="*/ 171 h 189"/>
              <a:gd name="T58" fmla="*/ 69 w 214"/>
              <a:gd name="T59" fmla="*/ 162 h 189"/>
              <a:gd name="T60" fmla="*/ 67 w 214"/>
              <a:gd name="T61" fmla="*/ 160 h 189"/>
              <a:gd name="T62" fmla="*/ 100 w 214"/>
              <a:gd name="T63" fmla="*/ 127 h 189"/>
              <a:gd name="T64" fmla="*/ 156 w 214"/>
              <a:gd name="T65" fmla="*/ 184 h 189"/>
              <a:gd name="T66" fmla="*/ 170 w 214"/>
              <a:gd name="T67" fmla="*/ 189 h 189"/>
              <a:gd name="T68" fmla="*/ 184 w 214"/>
              <a:gd name="T69" fmla="*/ 184 h 189"/>
              <a:gd name="T70" fmla="*/ 184 w 214"/>
              <a:gd name="T71" fmla="*/ 155 h 189"/>
              <a:gd name="T72" fmla="*/ 128 w 214"/>
              <a:gd name="T73" fmla="*/ 99 h 189"/>
              <a:gd name="T74" fmla="*/ 139 w 214"/>
              <a:gd name="T75" fmla="*/ 89 h 189"/>
              <a:gd name="T76" fmla="*/ 143 w 214"/>
              <a:gd name="T77" fmla="*/ 93 h 189"/>
              <a:gd name="T78" fmla="*/ 156 w 214"/>
              <a:gd name="T79" fmla="*/ 90 h 189"/>
              <a:gd name="T80" fmla="*/ 204 w 214"/>
              <a:gd name="T81" fmla="*/ 42 h 189"/>
              <a:gd name="T82" fmla="*/ 205 w 214"/>
              <a:gd name="T83" fmla="*/ 41 h 189"/>
              <a:gd name="T84" fmla="*/ 204 w 214"/>
              <a:gd name="T85" fmla="*/ 41 h 189"/>
              <a:gd name="T86" fmla="*/ 206 w 214"/>
              <a:gd name="T87" fmla="*/ 37 h 189"/>
              <a:gd name="T88" fmla="*/ 211 w 214"/>
              <a:gd name="T89" fmla="*/ 36 h 189"/>
              <a:gd name="T90" fmla="*/ 211 w 214"/>
              <a:gd name="T91" fmla="*/ 26 h 189"/>
              <a:gd name="T92" fmla="*/ 172 w 214"/>
              <a:gd name="T93" fmla="*/ 165 h 189"/>
              <a:gd name="T94" fmla="*/ 180 w 214"/>
              <a:gd name="T95" fmla="*/ 173 h 189"/>
              <a:gd name="T96" fmla="*/ 172 w 214"/>
              <a:gd name="T97" fmla="*/ 180 h 189"/>
              <a:gd name="T98" fmla="*/ 164 w 214"/>
              <a:gd name="T99" fmla="*/ 173 h 189"/>
              <a:gd name="T100" fmla="*/ 172 w 214"/>
              <a:gd name="T101" fmla="*/ 165 h 189"/>
              <a:gd name="T102" fmla="*/ 145 w 214"/>
              <a:gd name="T103" fmla="*/ 66 h 189"/>
              <a:gd name="T104" fmla="*/ 142 w 214"/>
              <a:gd name="T105" fmla="*/ 62 h 189"/>
              <a:gd name="T106" fmla="*/ 178 w 214"/>
              <a:gd name="T107" fmla="*/ 26 h 189"/>
              <a:gd name="T108" fmla="*/ 181 w 214"/>
              <a:gd name="T109" fmla="*/ 29 h 189"/>
              <a:gd name="T110" fmla="*/ 145 w 214"/>
              <a:gd name="T111" fmla="*/ 66 h 189"/>
              <a:gd name="T112" fmla="*/ 156 w 214"/>
              <a:gd name="T113" fmla="*/ 77 h 189"/>
              <a:gd name="T114" fmla="*/ 153 w 214"/>
              <a:gd name="T115" fmla="*/ 74 h 189"/>
              <a:gd name="T116" fmla="*/ 189 w 214"/>
              <a:gd name="T117" fmla="*/ 38 h 189"/>
              <a:gd name="T118" fmla="*/ 193 w 214"/>
              <a:gd name="T119" fmla="*/ 41 h 189"/>
              <a:gd name="T120" fmla="*/ 156 w 214"/>
              <a:gd name="T121" fmla="*/ 77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14" h="189">
                <a:moveTo>
                  <a:pt x="211" y="26"/>
                </a:moveTo>
                <a:cubicBezTo>
                  <a:pt x="193" y="7"/>
                  <a:pt x="193" y="7"/>
                  <a:pt x="193" y="7"/>
                </a:cubicBezTo>
                <a:cubicBezTo>
                  <a:pt x="190" y="5"/>
                  <a:pt x="186" y="5"/>
                  <a:pt x="183" y="7"/>
                </a:cubicBezTo>
                <a:cubicBezTo>
                  <a:pt x="182" y="9"/>
                  <a:pt x="181" y="11"/>
                  <a:pt x="181" y="13"/>
                </a:cubicBezTo>
                <a:cubicBezTo>
                  <a:pt x="180" y="13"/>
                  <a:pt x="179" y="13"/>
                  <a:pt x="177" y="14"/>
                </a:cubicBezTo>
                <a:cubicBezTo>
                  <a:pt x="177" y="14"/>
                  <a:pt x="177" y="14"/>
                  <a:pt x="177" y="14"/>
                </a:cubicBezTo>
                <a:cubicBezTo>
                  <a:pt x="129" y="63"/>
                  <a:pt x="129" y="63"/>
                  <a:pt x="129" y="63"/>
                </a:cubicBezTo>
                <a:cubicBezTo>
                  <a:pt x="129" y="67"/>
                  <a:pt x="128" y="72"/>
                  <a:pt x="126" y="75"/>
                </a:cubicBezTo>
                <a:cubicBezTo>
                  <a:pt x="131" y="80"/>
                  <a:pt x="131" y="80"/>
                  <a:pt x="131" y="80"/>
                </a:cubicBezTo>
                <a:cubicBezTo>
                  <a:pt x="131" y="80"/>
                  <a:pt x="131" y="80"/>
                  <a:pt x="131" y="80"/>
                </a:cubicBezTo>
                <a:cubicBezTo>
                  <a:pt x="131" y="81"/>
                  <a:pt x="131" y="81"/>
                  <a:pt x="131" y="81"/>
                </a:cubicBezTo>
                <a:cubicBezTo>
                  <a:pt x="121" y="92"/>
                  <a:pt x="121" y="92"/>
                  <a:pt x="121" y="92"/>
                </a:cubicBezTo>
                <a:cubicBezTo>
                  <a:pt x="85" y="56"/>
                  <a:pt x="85" y="56"/>
                  <a:pt x="85" y="56"/>
                </a:cubicBezTo>
                <a:cubicBezTo>
                  <a:pt x="89" y="42"/>
                  <a:pt x="86" y="26"/>
                  <a:pt x="74" y="15"/>
                </a:cubicBezTo>
                <a:cubicBezTo>
                  <a:pt x="63" y="4"/>
                  <a:pt x="48" y="0"/>
                  <a:pt x="34" y="4"/>
                </a:cubicBezTo>
                <a:cubicBezTo>
                  <a:pt x="57" y="28"/>
                  <a:pt x="57" y="28"/>
                  <a:pt x="57" y="28"/>
                </a:cubicBezTo>
                <a:cubicBezTo>
                  <a:pt x="51" y="52"/>
                  <a:pt x="51" y="52"/>
                  <a:pt x="51" y="52"/>
                </a:cubicBezTo>
                <a:cubicBezTo>
                  <a:pt x="28" y="58"/>
                  <a:pt x="28" y="58"/>
                  <a:pt x="28" y="58"/>
                </a:cubicBezTo>
                <a:cubicBezTo>
                  <a:pt x="4" y="34"/>
                  <a:pt x="4" y="34"/>
                  <a:pt x="4" y="34"/>
                </a:cubicBezTo>
                <a:cubicBezTo>
                  <a:pt x="0" y="48"/>
                  <a:pt x="4" y="64"/>
                  <a:pt x="15" y="75"/>
                </a:cubicBezTo>
                <a:cubicBezTo>
                  <a:pt x="26" y="86"/>
                  <a:pt x="43" y="90"/>
                  <a:pt x="58" y="85"/>
                </a:cubicBezTo>
                <a:cubicBezTo>
                  <a:pt x="58" y="85"/>
                  <a:pt x="58" y="85"/>
                  <a:pt x="58" y="85"/>
                </a:cubicBezTo>
                <a:cubicBezTo>
                  <a:pt x="92" y="120"/>
                  <a:pt x="92" y="120"/>
                  <a:pt x="92" y="120"/>
                </a:cubicBezTo>
                <a:cubicBezTo>
                  <a:pt x="60" y="153"/>
                  <a:pt x="60" y="153"/>
                  <a:pt x="60" y="153"/>
                </a:cubicBezTo>
                <a:cubicBezTo>
                  <a:pt x="58" y="151"/>
                  <a:pt x="58" y="151"/>
                  <a:pt x="58" y="151"/>
                </a:cubicBezTo>
                <a:cubicBezTo>
                  <a:pt x="49" y="158"/>
                  <a:pt x="49" y="158"/>
                  <a:pt x="49" y="158"/>
                </a:cubicBezTo>
                <a:cubicBezTo>
                  <a:pt x="33" y="183"/>
                  <a:pt x="33" y="183"/>
                  <a:pt x="33" y="183"/>
                </a:cubicBezTo>
                <a:cubicBezTo>
                  <a:pt x="37" y="187"/>
                  <a:pt x="37" y="187"/>
                  <a:pt x="37" y="187"/>
                </a:cubicBezTo>
                <a:cubicBezTo>
                  <a:pt x="61" y="171"/>
                  <a:pt x="61" y="171"/>
                  <a:pt x="61" y="171"/>
                </a:cubicBezTo>
                <a:cubicBezTo>
                  <a:pt x="69" y="162"/>
                  <a:pt x="69" y="162"/>
                  <a:pt x="69" y="162"/>
                </a:cubicBezTo>
                <a:cubicBezTo>
                  <a:pt x="67" y="160"/>
                  <a:pt x="67" y="160"/>
                  <a:pt x="67" y="160"/>
                </a:cubicBezTo>
                <a:cubicBezTo>
                  <a:pt x="100" y="127"/>
                  <a:pt x="100" y="127"/>
                  <a:pt x="100" y="127"/>
                </a:cubicBezTo>
                <a:cubicBezTo>
                  <a:pt x="156" y="184"/>
                  <a:pt x="156" y="184"/>
                  <a:pt x="156" y="184"/>
                </a:cubicBezTo>
                <a:cubicBezTo>
                  <a:pt x="160" y="188"/>
                  <a:pt x="165" y="189"/>
                  <a:pt x="170" y="189"/>
                </a:cubicBezTo>
                <a:cubicBezTo>
                  <a:pt x="175" y="189"/>
                  <a:pt x="180" y="188"/>
                  <a:pt x="184" y="184"/>
                </a:cubicBezTo>
                <a:cubicBezTo>
                  <a:pt x="192" y="176"/>
                  <a:pt x="192" y="163"/>
                  <a:pt x="184" y="155"/>
                </a:cubicBezTo>
                <a:cubicBezTo>
                  <a:pt x="128" y="99"/>
                  <a:pt x="128" y="99"/>
                  <a:pt x="128" y="99"/>
                </a:cubicBezTo>
                <a:cubicBezTo>
                  <a:pt x="139" y="89"/>
                  <a:pt x="139" y="89"/>
                  <a:pt x="139" y="89"/>
                </a:cubicBezTo>
                <a:cubicBezTo>
                  <a:pt x="143" y="93"/>
                  <a:pt x="143" y="93"/>
                  <a:pt x="143" y="93"/>
                </a:cubicBezTo>
                <a:cubicBezTo>
                  <a:pt x="147" y="91"/>
                  <a:pt x="151" y="90"/>
                  <a:pt x="156" y="90"/>
                </a:cubicBezTo>
                <a:cubicBezTo>
                  <a:pt x="204" y="42"/>
                  <a:pt x="204" y="42"/>
                  <a:pt x="204" y="42"/>
                </a:cubicBezTo>
                <a:cubicBezTo>
                  <a:pt x="205" y="41"/>
                  <a:pt x="205" y="41"/>
                  <a:pt x="205" y="41"/>
                </a:cubicBezTo>
                <a:cubicBezTo>
                  <a:pt x="204" y="41"/>
                  <a:pt x="204" y="41"/>
                  <a:pt x="204" y="41"/>
                </a:cubicBezTo>
                <a:cubicBezTo>
                  <a:pt x="205" y="40"/>
                  <a:pt x="206" y="39"/>
                  <a:pt x="206" y="37"/>
                </a:cubicBezTo>
                <a:cubicBezTo>
                  <a:pt x="208" y="38"/>
                  <a:pt x="210" y="37"/>
                  <a:pt x="211" y="36"/>
                </a:cubicBezTo>
                <a:cubicBezTo>
                  <a:pt x="214" y="33"/>
                  <a:pt x="214" y="29"/>
                  <a:pt x="211" y="26"/>
                </a:cubicBezTo>
                <a:moveTo>
                  <a:pt x="172" y="165"/>
                </a:moveTo>
                <a:cubicBezTo>
                  <a:pt x="176" y="165"/>
                  <a:pt x="180" y="168"/>
                  <a:pt x="180" y="173"/>
                </a:cubicBezTo>
                <a:cubicBezTo>
                  <a:pt x="180" y="177"/>
                  <a:pt x="176" y="180"/>
                  <a:pt x="172" y="180"/>
                </a:cubicBezTo>
                <a:cubicBezTo>
                  <a:pt x="168" y="180"/>
                  <a:pt x="164" y="177"/>
                  <a:pt x="164" y="173"/>
                </a:cubicBezTo>
                <a:cubicBezTo>
                  <a:pt x="164" y="168"/>
                  <a:pt x="168" y="165"/>
                  <a:pt x="172" y="165"/>
                </a:cubicBezTo>
                <a:moveTo>
                  <a:pt x="145" y="66"/>
                </a:moveTo>
                <a:cubicBezTo>
                  <a:pt x="142" y="62"/>
                  <a:pt x="142" y="62"/>
                  <a:pt x="142" y="62"/>
                </a:cubicBezTo>
                <a:cubicBezTo>
                  <a:pt x="178" y="26"/>
                  <a:pt x="178" y="26"/>
                  <a:pt x="178" y="26"/>
                </a:cubicBezTo>
                <a:cubicBezTo>
                  <a:pt x="181" y="29"/>
                  <a:pt x="181" y="29"/>
                  <a:pt x="181" y="29"/>
                </a:cubicBezTo>
                <a:lnTo>
                  <a:pt x="145" y="66"/>
                </a:lnTo>
                <a:close/>
                <a:moveTo>
                  <a:pt x="156" y="77"/>
                </a:moveTo>
                <a:cubicBezTo>
                  <a:pt x="153" y="74"/>
                  <a:pt x="153" y="74"/>
                  <a:pt x="153" y="74"/>
                </a:cubicBezTo>
                <a:cubicBezTo>
                  <a:pt x="189" y="38"/>
                  <a:pt x="189" y="38"/>
                  <a:pt x="189" y="38"/>
                </a:cubicBezTo>
                <a:cubicBezTo>
                  <a:pt x="193" y="41"/>
                  <a:pt x="193" y="41"/>
                  <a:pt x="193" y="41"/>
                </a:cubicBezTo>
                <a:lnTo>
                  <a:pt x="156" y="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04133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9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Rectangle 5"/>
          <p:cNvSpPr/>
          <p:nvPr/>
        </p:nvSpPr>
        <p:spPr>
          <a:xfrm>
            <a:off x="2339752" y="6381328"/>
            <a:ext cx="6637427" cy="476672"/>
          </a:xfrm>
          <a:custGeom>
            <a:avLst/>
            <a:gdLst>
              <a:gd name="connsiteX0" fmla="*/ 0 w 6637427"/>
              <a:gd name="connsiteY0" fmla="*/ 0 h 476672"/>
              <a:gd name="connsiteX1" fmla="*/ 6637427 w 6637427"/>
              <a:gd name="connsiteY1" fmla="*/ 0 h 476672"/>
              <a:gd name="connsiteX2" fmla="*/ 6637427 w 6637427"/>
              <a:gd name="connsiteY2" fmla="*/ 476672 h 476672"/>
              <a:gd name="connsiteX3" fmla="*/ 0 w 6637427"/>
              <a:gd name="connsiteY3" fmla="*/ 476672 h 476672"/>
              <a:gd name="connsiteX4" fmla="*/ 0 w 6637427"/>
              <a:gd name="connsiteY4" fmla="*/ 0 h 476672"/>
              <a:gd name="connsiteX0" fmla="*/ 266132 w 6637427"/>
              <a:gd name="connsiteY0" fmla="*/ 0 h 476672"/>
              <a:gd name="connsiteX1" fmla="*/ 6637427 w 6637427"/>
              <a:gd name="connsiteY1" fmla="*/ 0 h 476672"/>
              <a:gd name="connsiteX2" fmla="*/ 6637427 w 6637427"/>
              <a:gd name="connsiteY2" fmla="*/ 476672 h 476672"/>
              <a:gd name="connsiteX3" fmla="*/ 0 w 6637427"/>
              <a:gd name="connsiteY3" fmla="*/ 476672 h 476672"/>
              <a:gd name="connsiteX4" fmla="*/ 266132 w 6637427"/>
              <a:gd name="connsiteY4" fmla="*/ 0 h 47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37427" h="476672">
                <a:moveTo>
                  <a:pt x="266132" y="0"/>
                </a:moveTo>
                <a:lnTo>
                  <a:pt x="6637427" y="0"/>
                </a:lnTo>
                <a:lnTo>
                  <a:pt x="6637427" y="476672"/>
                </a:lnTo>
                <a:lnTo>
                  <a:pt x="0" y="476672"/>
                </a:lnTo>
                <a:lnTo>
                  <a:pt x="266132" y="0"/>
                </a:lnTo>
                <a:close/>
              </a:path>
            </a:pathLst>
          </a:custGeom>
          <a:solidFill>
            <a:srgbClr val="487F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491076"/>
            <a:ext cx="1428750" cy="257175"/>
          </a:xfrm>
          <a:prstGeom prst="rect">
            <a:avLst/>
          </a:prstGeom>
        </p:spPr>
      </p:pic>
      <p:sp>
        <p:nvSpPr>
          <p:cNvPr id="10" name="Rectangle 5"/>
          <p:cNvSpPr/>
          <p:nvPr/>
        </p:nvSpPr>
        <p:spPr>
          <a:xfrm>
            <a:off x="4779640" y="6381328"/>
            <a:ext cx="4364360" cy="476672"/>
          </a:xfrm>
          <a:custGeom>
            <a:avLst/>
            <a:gdLst>
              <a:gd name="connsiteX0" fmla="*/ 0 w 6637427"/>
              <a:gd name="connsiteY0" fmla="*/ 0 h 476672"/>
              <a:gd name="connsiteX1" fmla="*/ 6637427 w 6637427"/>
              <a:gd name="connsiteY1" fmla="*/ 0 h 476672"/>
              <a:gd name="connsiteX2" fmla="*/ 6637427 w 6637427"/>
              <a:gd name="connsiteY2" fmla="*/ 476672 h 476672"/>
              <a:gd name="connsiteX3" fmla="*/ 0 w 6637427"/>
              <a:gd name="connsiteY3" fmla="*/ 476672 h 476672"/>
              <a:gd name="connsiteX4" fmla="*/ 0 w 6637427"/>
              <a:gd name="connsiteY4" fmla="*/ 0 h 476672"/>
              <a:gd name="connsiteX0" fmla="*/ 266132 w 6637427"/>
              <a:gd name="connsiteY0" fmla="*/ 0 h 476672"/>
              <a:gd name="connsiteX1" fmla="*/ 6637427 w 6637427"/>
              <a:gd name="connsiteY1" fmla="*/ 0 h 476672"/>
              <a:gd name="connsiteX2" fmla="*/ 6637427 w 6637427"/>
              <a:gd name="connsiteY2" fmla="*/ 476672 h 476672"/>
              <a:gd name="connsiteX3" fmla="*/ 0 w 6637427"/>
              <a:gd name="connsiteY3" fmla="*/ 476672 h 476672"/>
              <a:gd name="connsiteX4" fmla="*/ 266132 w 6637427"/>
              <a:gd name="connsiteY4" fmla="*/ 0 h 47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37427" h="476672">
                <a:moveTo>
                  <a:pt x="266132" y="0"/>
                </a:moveTo>
                <a:lnTo>
                  <a:pt x="6637427" y="0"/>
                </a:lnTo>
                <a:lnTo>
                  <a:pt x="6637427" y="476672"/>
                </a:lnTo>
                <a:lnTo>
                  <a:pt x="0" y="476672"/>
                </a:lnTo>
                <a:lnTo>
                  <a:pt x="266132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9" name="TextBox 8"/>
          <p:cNvSpPr txBox="1"/>
          <p:nvPr/>
        </p:nvSpPr>
        <p:spPr>
          <a:xfrm>
            <a:off x="4932040" y="6419609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000" dirty="0" smtClean="0">
                <a:solidFill>
                  <a:schemeClr val="bg1"/>
                </a:solidFill>
              </a:rPr>
              <a:t>Esentepe Mah. Kasap </a:t>
            </a:r>
            <a:r>
              <a:rPr lang="tr-TR" sz="1000" dirty="0" err="1" smtClean="0">
                <a:solidFill>
                  <a:schemeClr val="bg1"/>
                </a:solidFill>
              </a:rPr>
              <a:t>Sk</a:t>
            </a:r>
            <a:r>
              <a:rPr lang="tr-TR" sz="1000" dirty="0" smtClean="0">
                <a:solidFill>
                  <a:schemeClr val="bg1"/>
                </a:solidFill>
              </a:rPr>
              <a:t>. </a:t>
            </a:r>
            <a:r>
              <a:rPr lang="tr-TR" sz="1000" dirty="0" err="1" smtClean="0">
                <a:solidFill>
                  <a:schemeClr val="bg1"/>
                </a:solidFill>
              </a:rPr>
              <a:t>Ozden</a:t>
            </a:r>
            <a:r>
              <a:rPr lang="tr-TR" sz="1000" dirty="0" smtClean="0">
                <a:solidFill>
                  <a:schemeClr val="bg1"/>
                </a:solidFill>
              </a:rPr>
              <a:t> Apt. No:15 K:3 D:10 Şişli - İstanbul</a:t>
            </a:r>
          </a:p>
          <a:p>
            <a:pPr algn="r"/>
            <a:r>
              <a:rPr lang="tr-TR" sz="1000" dirty="0" smtClean="0">
                <a:solidFill>
                  <a:schemeClr val="bg1"/>
                </a:solidFill>
              </a:rPr>
              <a:t>Tel: 0212 213 07 07     Faks: 0212 213 37 07     Eposta: info@siztek.com.tr</a:t>
            </a:r>
            <a:endParaRPr lang="tr-TR" sz="10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71800" y="6464369"/>
            <a:ext cx="1829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/>
              <a:t>‘’teknolojinizin güvencesi‘’</a:t>
            </a:r>
            <a:endParaRPr lang="tr-TR" sz="12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-180528" y="692696"/>
            <a:ext cx="864096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5659" y="173831"/>
            <a:ext cx="3527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487F9E"/>
                </a:solidFill>
              </a:rPr>
              <a:t>STRATEGIC PARTNERSHIPS</a:t>
            </a:r>
            <a:endParaRPr lang="tr-TR" sz="2400" b="1" dirty="0">
              <a:solidFill>
                <a:srgbClr val="487F9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132856"/>
            <a:ext cx="9144000" cy="2592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0" y="1880848"/>
            <a:ext cx="9144000" cy="1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Rectangle 14"/>
          <p:cNvSpPr/>
          <p:nvPr/>
        </p:nvSpPr>
        <p:spPr>
          <a:xfrm>
            <a:off x="0" y="4797152"/>
            <a:ext cx="9144000" cy="1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0" y="1700808"/>
            <a:ext cx="9144000" cy="1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Rectangle 16"/>
          <p:cNvSpPr/>
          <p:nvPr/>
        </p:nvSpPr>
        <p:spPr>
          <a:xfrm>
            <a:off x="0" y="1592800"/>
            <a:ext cx="9144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Rectangle 17"/>
          <p:cNvSpPr/>
          <p:nvPr/>
        </p:nvSpPr>
        <p:spPr>
          <a:xfrm>
            <a:off x="0" y="5049192"/>
            <a:ext cx="9144000" cy="1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Rectangle 18"/>
          <p:cNvSpPr/>
          <p:nvPr/>
        </p:nvSpPr>
        <p:spPr>
          <a:xfrm>
            <a:off x="0" y="5229200"/>
            <a:ext cx="9144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" y="2262187"/>
            <a:ext cx="8953500" cy="233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666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Rectangle 5"/>
          <p:cNvSpPr/>
          <p:nvPr/>
        </p:nvSpPr>
        <p:spPr>
          <a:xfrm>
            <a:off x="2339752" y="6381328"/>
            <a:ext cx="6637427" cy="476672"/>
          </a:xfrm>
          <a:custGeom>
            <a:avLst/>
            <a:gdLst>
              <a:gd name="connsiteX0" fmla="*/ 0 w 6637427"/>
              <a:gd name="connsiteY0" fmla="*/ 0 h 476672"/>
              <a:gd name="connsiteX1" fmla="*/ 6637427 w 6637427"/>
              <a:gd name="connsiteY1" fmla="*/ 0 h 476672"/>
              <a:gd name="connsiteX2" fmla="*/ 6637427 w 6637427"/>
              <a:gd name="connsiteY2" fmla="*/ 476672 h 476672"/>
              <a:gd name="connsiteX3" fmla="*/ 0 w 6637427"/>
              <a:gd name="connsiteY3" fmla="*/ 476672 h 476672"/>
              <a:gd name="connsiteX4" fmla="*/ 0 w 6637427"/>
              <a:gd name="connsiteY4" fmla="*/ 0 h 476672"/>
              <a:gd name="connsiteX0" fmla="*/ 266132 w 6637427"/>
              <a:gd name="connsiteY0" fmla="*/ 0 h 476672"/>
              <a:gd name="connsiteX1" fmla="*/ 6637427 w 6637427"/>
              <a:gd name="connsiteY1" fmla="*/ 0 h 476672"/>
              <a:gd name="connsiteX2" fmla="*/ 6637427 w 6637427"/>
              <a:gd name="connsiteY2" fmla="*/ 476672 h 476672"/>
              <a:gd name="connsiteX3" fmla="*/ 0 w 6637427"/>
              <a:gd name="connsiteY3" fmla="*/ 476672 h 476672"/>
              <a:gd name="connsiteX4" fmla="*/ 266132 w 6637427"/>
              <a:gd name="connsiteY4" fmla="*/ 0 h 47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37427" h="476672">
                <a:moveTo>
                  <a:pt x="266132" y="0"/>
                </a:moveTo>
                <a:lnTo>
                  <a:pt x="6637427" y="0"/>
                </a:lnTo>
                <a:lnTo>
                  <a:pt x="6637427" y="476672"/>
                </a:lnTo>
                <a:lnTo>
                  <a:pt x="0" y="476672"/>
                </a:lnTo>
                <a:lnTo>
                  <a:pt x="266132" y="0"/>
                </a:lnTo>
                <a:close/>
              </a:path>
            </a:pathLst>
          </a:custGeom>
          <a:solidFill>
            <a:srgbClr val="487F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491076"/>
            <a:ext cx="1428750" cy="257175"/>
          </a:xfrm>
          <a:prstGeom prst="rect">
            <a:avLst/>
          </a:prstGeom>
        </p:spPr>
      </p:pic>
      <p:sp>
        <p:nvSpPr>
          <p:cNvPr id="10" name="Rectangle 5"/>
          <p:cNvSpPr/>
          <p:nvPr/>
        </p:nvSpPr>
        <p:spPr>
          <a:xfrm>
            <a:off x="4779640" y="6381328"/>
            <a:ext cx="4364360" cy="476672"/>
          </a:xfrm>
          <a:custGeom>
            <a:avLst/>
            <a:gdLst>
              <a:gd name="connsiteX0" fmla="*/ 0 w 6637427"/>
              <a:gd name="connsiteY0" fmla="*/ 0 h 476672"/>
              <a:gd name="connsiteX1" fmla="*/ 6637427 w 6637427"/>
              <a:gd name="connsiteY1" fmla="*/ 0 h 476672"/>
              <a:gd name="connsiteX2" fmla="*/ 6637427 w 6637427"/>
              <a:gd name="connsiteY2" fmla="*/ 476672 h 476672"/>
              <a:gd name="connsiteX3" fmla="*/ 0 w 6637427"/>
              <a:gd name="connsiteY3" fmla="*/ 476672 h 476672"/>
              <a:gd name="connsiteX4" fmla="*/ 0 w 6637427"/>
              <a:gd name="connsiteY4" fmla="*/ 0 h 476672"/>
              <a:gd name="connsiteX0" fmla="*/ 266132 w 6637427"/>
              <a:gd name="connsiteY0" fmla="*/ 0 h 476672"/>
              <a:gd name="connsiteX1" fmla="*/ 6637427 w 6637427"/>
              <a:gd name="connsiteY1" fmla="*/ 0 h 476672"/>
              <a:gd name="connsiteX2" fmla="*/ 6637427 w 6637427"/>
              <a:gd name="connsiteY2" fmla="*/ 476672 h 476672"/>
              <a:gd name="connsiteX3" fmla="*/ 0 w 6637427"/>
              <a:gd name="connsiteY3" fmla="*/ 476672 h 476672"/>
              <a:gd name="connsiteX4" fmla="*/ 266132 w 6637427"/>
              <a:gd name="connsiteY4" fmla="*/ 0 h 47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37427" h="476672">
                <a:moveTo>
                  <a:pt x="266132" y="0"/>
                </a:moveTo>
                <a:lnTo>
                  <a:pt x="6637427" y="0"/>
                </a:lnTo>
                <a:lnTo>
                  <a:pt x="6637427" y="476672"/>
                </a:lnTo>
                <a:lnTo>
                  <a:pt x="0" y="476672"/>
                </a:lnTo>
                <a:lnTo>
                  <a:pt x="266132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9" name="TextBox 8"/>
          <p:cNvSpPr txBox="1"/>
          <p:nvPr/>
        </p:nvSpPr>
        <p:spPr>
          <a:xfrm>
            <a:off x="4932040" y="6419609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000" dirty="0" smtClean="0">
                <a:solidFill>
                  <a:schemeClr val="bg1"/>
                </a:solidFill>
              </a:rPr>
              <a:t>Esentepe Mah. Kasap </a:t>
            </a:r>
            <a:r>
              <a:rPr lang="tr-TR" sz="1000" dirty="0" err="1" smtClean="0">
                <a:solidFill>
                  <a:schemeClr val="bg1"/>
                </a:solidFill>
              </a:rPr>
              <a:t>Sk</a:t>
            </a:r>
            <a:r>
              <a:rPr lang="tr-TR" sz="1000" dirty="0" smtClean="0">
                <a:solidFill>
                  <a:schemeClr val="bg1"/>
                </a:solidFill>
              </a:rPr>
              <a:t>. </a:t>
            </a:r>
            <a:r>
              <a:rPr lang="tr-TR" sz="1000" dirty="0" err="1" smtClean="0">
                <a:solidFill>
                  <a:schemeClr val="bg1"/>
                </a:solidFill>
              </a:rPr>
              <a:t>Ozden</a:t>
            </a:r>
            <a:r>
              <a:rPr lang="tr-TR" sz="1000" dirty="0" smtClean="0">
                <a:solidFill>
                  <a:schemeClr val="bg1"/>
                </a:solidFill>
              </a:rPr>
              <a:t> Apt. No:15 K:3 D:10 Şişli - İstanbul</a:t>
            </a:r>
          </a:p>
          <a:p>
            <a:pPr algn="r"/>
            <a:r>
              <a:rPr lang="tr-TR" sz="1000" dirty="0" smtClean="0">
                <a:solidFill>
                  <a:schemeClr val="bg1"/>
                </a:solidFill>
              </a:rPr>
              <a:t>Tel: 0212 213 07 07     Faks: 0212 213 37 07     Eposta: info@siztek.com.tr</a:t>
            </a:r>
            <a:endParaRPr lang="tr-TR" sz="10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71800" y="6464369"/>
            <a:ext cx="1829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/>
              <a:t>‘’teknolojinizin güvencesi‘’</a:t>
            </a:r>
            <a:endParaRPr lang="tr-TR" sz="12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-180528" y="692696"/>
            <a:ext cx="864096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5659" y="173831"/>
            <a:ext cx="2792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487F9E"/>
                </a:solidFill>
              </a:rPr>
              <a:t>MAJOR CUSTOMERS</a:t>
            </a:r>
            <a:endParaRPr lang="tr-TR" sz="2400" b="1" dirty="0">
              <a:solidFill>
                <a:srgbClr val="487F9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132856"/>
            <a:ext cx="9144000" cy="2592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0" y="1880848"/>
            <a:ext cx="9144000" cy="1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Rectangle 14"/>
          <p:cNvSpPr/>
          <p:nvPr/>
        </p:nvSpPr>
        <p:spPr>
          <a:xfrm>
            <a:off x="0" y="4797152"/>
            <a:ext cx="9144000" cy="1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0" y="1700808"/>
            <a:ext cx="9144000" cy="1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Rectangle 16"/>
          <p:cNvSpPr/>
          <p:nvPr/>
        </p:nvSpPr>
        <p:spPr>
          <a:xfrm>
            <a:off x="0" y="1592800"/>
            <a:ext cx="9144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Rectangle 17"/>
          <p:cNvSpPr/>
          <p:nvPr/>
        </p:nvSpPr>
        <p:spPr>
          <a:xfrm>
            <a:off x="0" y="5049192"/>
            <a:ext cx="9144000" cy="1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Rectangle 18"/>
          <p:cNvSpPr/>
          <p:nvPr/>
        </p:nvSpPr>
        <p:spPr>
          <a:xfrm>
            <a:off x="0" y="5229200"/>
            <a:ext cx="9144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69" y="2262187"/>
            <a:ext cx="8616461" cy="233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405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1191</TotalTime>
  <Words>520</Words>
  <Application>Microsoft Office PowerPoint</Application>
  <PresentationFormat>On-screen Show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Hakan</dc:creator>
  <cp:lastModifiedBy>Hakan</cp:lastModifiedBy>
  <cp:revision>59</cp:revision>
  <dcterms:created xsi:type="dcterms:W3CDTF">2014-10-30T11:42:59Z</dcterms:created>
  <dcterms:modified xsi:type="dcterms:W3CDTF">2014-11-05T11:10:43Z</dcterms:modified>
</cp:coreProperties>
</file>